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20" r:id="rId3"/>
    <p:sldId id="321" r:id="rId4"/>
    <p:sldId id="319" r:id="rId5"/>
    <p:sldId id="257" r:id="rId6"/>
    <p:sldId id="258" r:id="rId7"/>
    <p:sldId id="288" r:id="rId8"/>
    <p:sldId id="289" r:id="rId9"/>
    <p:sldId id="322" r:id="rId10"/>
    <p:sldId id="259" r:id="rId11"/>
    <p:sldId id="291" r:id="rId12"/>
    <p:sldId id="296" r:id="rId13"/>
    <p:sldId id="262" r:id="rId14"/>
    <p:sldId id="264" r:id="rId15"/>
    <p:sldId id="298" r:id="rId16"/>
    <p:sldId id="323" r:id="rId17"/>
    <p:sldId id="325" r:id="rId18"/>
    <p:sldId id="270" r:id="rId19"/>
    <p:sldId id="269" r:id="rId20"/>
    <p:sldId id="268" r:id="rId21"/>
    <p:sldId id="311" r:id="rId22"/>
    <p:sldId id="261" r:id="rId23"/>
    <p:sldId id="263" r:id="rId24"/>
    <p:sldId id="335" r:id="rId25"/>
    <p:sldId id="336" r:id="rId26"/>
    <p:sldId id="265" r:id="rId27"/>
    <p:sldId id="273" r:id="rId28"/>
    <p:sldId id="316" r:id="rId29"/>
    <p:sldId id="318" r:id="rId30"/>
    <p:sldId id="277" r:id="rId31"/>
    <p:sldId id="278" r:id="rId32"/>
    <p:sldId id="284" r:id="rId33"/>
    <p:sldId id="285" r:id="rId34"/>
    <p:sldId id="286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F7D9"/>
    <a:srgbClr val="EFF9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FF3E9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FF3E9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354" y="15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Calibri"/>
              </a:defRPr>
            </a:pPr>
            <a:r>
              <a:rPr lang="ru-RU" sz="1800" b="1" i="0" u="none" strike="noStrike">
                <a:solidFill>
                  <a:srgbClr val="000000"/>
                </a:solidFill>
                <a:latin typeface="Calibri"/>
              </a:rPr>
              <a:t>Количество </a:t>
            </a:r>
          </a:p>
        </c:rich>
      </c:tx>
      <c:layout>
        <c:manualLayout>
          <c:xMode val="edge"/>
          <c:yMode val="edge"/>
          <c:x val="0.11273400000000081"/>
          <c:y val="0"/>
          <c:w val="0.371639"/>
          <c:h val="0.18948200000000126"/>
        </c:manualLayout>
      </c:layout>
      <c:overlay val="1"/>
      <c:spPr>
        <a:noFill/>
        <a:effectLst/>
      </c:spPr>
    </c:title>
    <c:view3D>
      <c:rotX val="80"/>
      <c:hPercent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391E-3"/>
          <c:y val="0"/>
          <c:w val="0.3724651780453988"/>
          <c:h val="1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explosion val="25"/>
          <c:dPt>
            <c:idx val="1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2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Pt>
            <c:idx val="3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sp3d prstMaterial="matte"/>
            </c:spPr>
          </c:dPt>
          <c:dLbls>
            <c:dLbl>
              <c:idx val="1"/>
              <c:layout>
                <c:manualLayout>
                  <c:x val="4.6456031882311434E-2"/>
                  <c:y val="-4.4899625305560124E-2"/>
                </c:manualLayout>
              </c:layout>
              <c:dLblPos val="bestFit"/>
              <c:showPercent val="1"/>
            </c:dLbl>
            <c:numFmt formatCode="0%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ru-RU"/>
              </a:p>
            </c:txPr>
            <c:dLblPos val="inEnd"/>
            <c:showPercent val="1"/>
          </c:dLbls>
          <c:cat>
            <c:strRef>
              <c:f>Sheet1!$B$1:$E$1</c:f>
              <c:strCache>
                <c:ptCount val="4"/>
                <c:pt idx="0">
                  <c:v>Технологические</c:v>
                </c:pt>
                <c:pt idx="1">
                  <c:v>Организационные</c:v>
                </c:pt>
                <c:pt idx="2">
                  <c:v>Кадровые</c:v>
                </c:pt>
                <c:pt idx="3">
                  <c:v>Зона комфорта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egendEntry>
        <c:idx val="0"/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79196764963203"/>
          <c:y val="0.28358931685642585"/>
          <c:w val="0.50457621099580519"/>
          <c:h val="0.339237943029249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742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119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21000" t="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76523" cy="6957392"/>
          </a:xfrm>
          <a:prstGeom prst="rect">
            <a:avLst/>
          </a:prstGeom>
        </p:spPr>
      </p:pic>
      <p:sp>
        <p:nvSpPr>
          <p:cNvPr id="114" name="ПИЛОТНЫЙ ПРОЕКТ «БЕРЕЖЛИВАЯ ПОЛИКЛИНИКА»…"/>
          <p:cNvSpPr txBox="1"/>
          <p:nvPr/>
        </p:nvSpPr>
        <p:spPr>
          <a:xfrm>
            <a:off x="0" y="0"/>
            <a:ext cx="914400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sz="2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tx1"/>
                </a:solidFill>
              </a:rPr>
              <a:t>Национальный 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«Бережливая поликлиника»</a:t>
            </a:r>
            <a:endParaRPr dirty="0">
              <a:solidFill>
                <a:schemeClr val="tx1"/>
              </a:solidFill>
            </a:endParaRPr>
          </a:p>
          <a:p>
            <a:pPr algn="ctr"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Министерство здравоохранения РД</a:t>
            </a:r>
            <a:endParaRPr lang="ru-RU" i="1" dirty="0" smtClean="0">
              <a:solidFill>
                <a:schemeClr val="bg1"/>
              </a:solidFill>
            </a:endParaRPr>
          </a:p>
          <a:p>
            <a:pPr algn="ctr">
              <a:defRPr sz="24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ГБУ </a:t>
            </a:r>
            <a:r>
              <a:rPr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РД</a:t>
            </a:r>
            <a:r>
              <a:rPr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Хасавюртовская ЦГБ им. Р. П.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Аскерханова</a:t>
            </a:r>
            <a:r>
              <a:rPr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7" name="Период реализации проекта:  10 сентября 2018 г. – 30 марта 2019 г.…"/>
          <p:cNvSpPr txBox="1"/>
          <p:nvPr/>
        </p:nvSpPr>
        <p:spPr>
          <a:xfrm>
            <a:off x="-1009127" y="5551449"/>
            <a:ext cx="1015312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algn="ctr"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</a:t>
            </a:r>
            <a:r>
              <a:rPr dirty="0" err="1" smtClean="0">
                <a:solidFill>
                  <a:srgbClr val="FF0000"/>
                </a:solidFill>
              </a:rPr>
              <a:t>Период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реализации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проекта</a:t>
            </a:r>
            <a:r>
              <a:rPr dirty="0">
                <a:solidFill>
                  <a:srgbClr val="FF0000"/>
                </a:solidFill>
              </a:rPr>
              <a:t>:  </a:t>
            </a:r>
            <a:r>
              <a:rPr lang="ru-RU" dirty="0" smtClean="0">
                <a:solidFill>
                  <a:srgbClr val="FF0000"/>
                </a:solidFill>
              </a:rPr>
              <a:t> 09 августа </a:t>
            </a:r>
            <a:r>
              <a:rPr dirty="0" smtClean="0">
                <a:solidFill>
                  <a:srgbClr val="FF0000"/>
                </a:solidFill>
              </a:rPr>
              <a:t>20</a:t>
            </a:r>
            <a:r>
              <a:rPr lang="ru-RU" dirty="0" smtClean="0">
                <a:solidFill>
                  <a:srgbClr val="FF0000"/>
                </a:solidFill>
              </a:rPr>
              <a:t>21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г. – </a:t>
            </a:r>
            <a:r>
              <a:rPr lang="ru-RU" dirty="0" smtClean="0">
                <a:solidFill>
                  <a:srgbClr val="FF0000"/>
                </a:solidFill>
              </a:rPr>
              <a:t>16 января</a:t>
            </a:r>
            <a:r>
              <a:rPr dirty="0" smtClean="0">
                <a:solidFill>
                  <a:srgbClr val="FF0000"/>
                </a:solidFill>
              </a:rPr>
              <a:t> 20</a:t>
            </a:r>
            <a:r>
              <a:rPr lang="ru-RU" dirty="0" smtClean="0">
                <a:solidFill>
                  <a:srgbClr val="FF0000"/>
                </a:solidFill>
              </a:rPr>
              <a:t>22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г.</a:t>
            </a:r>
          </a:p>
          <a:p>
            <a:pPr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>
                <a:solidFill>
                  <a:srgbClr val="FF0000"/>
                </a:solidFill>
              </a:rPr>
              <a:t>Докладчик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Зав. Поликлиникой</a:t>
            </a:r>
            <a:r>
              <a:rPr dirty="0" smtClean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ГБУ </a:t>
            </a:r>
            <a:r>
              <a:rPr dirty="0" smtClean="0">
                <a:solidFill>
                  <a:srgbClr val="FF0000"/>
                </a:solidFill>
              </a:rPr>
              <a:t>РД</a:t>
            </a:r>
            <a:endParaRPr lang="ru-RU" dirty="0" smtClean="0">
              <a:solidFill>
                <a:srgbClr val="FF0000"/>
              </a:solidFill>
            </a:endParaRPr>
          </a:p>
          <a:p>
            <a:pPr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rgbClr val="FF0000"/>
                </a:solidFill>
              </a:rPr>
              <a:t>  «</a:t>
            </a:r>
            <a:r>
              <a:rPr lang="ru-RU" dirty="0" smtClean="0">
                <a:solidFill>
                  <a:srgbClr val="FF0000"/>
                </a:solidFill>
              </a:rPr>
              <a:t>Хасавюртовская ЦГБ им. Р. П. </a:t>
            </a:r>
            <a:r>
              <a:rPr lang="ru-RU" dirty="0" err="1" smtClean="0">
                <a:solidFill>
                  <a:srgbClr val="FF0000"/>
                </a:solidFill>
              </a:rPr>
              <a:t>Аскерханова</a:t>
            </a:r>
            <a:r>
              <a:rPr dirty="0" smtClean="0">
                <a:solidFill>
                  <a:srgbClr val="FF0000"/>
                </a:solidFill>
              </a:rPr>
              <a:t>» </a:t>
            </a:r>
            <a:endParaRPr dirty="0">
              <a:solidFill>
                <a:srgbClr val="FF0000"/>
              </a:solidFill>
            </a:endParaRPr>
          </a:p>
          <a:p>
            <a:pPr algn="r"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rgbClr val="FF0000"/>
                </a:solidFill>
              </a:rPr>
              <a:t>Ахмедова Н.А.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0"/>
          <p:cNvSpPr/>
          <p:nvPr/>
        </p:nvSpPr>
        <p:spPr>
          <a:xfrm>
            <a:off x="0" y="2592288"/>
            <a:ext cx="9144000" cy="4265712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6" name="Прямоугольник 16"/>
          <p:cNvSpPr/>
          <p:nvPr/>
        </p:nvSpPr>
        <p:spPr>
          <a:xfrm>
            <a:off x="-217750" y="692696"/>
            <a:ext cx="9614286" cy="72008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7" name="Прямоугольник 21"/>
          <p:cNvSpPr txBox="1"/>
          <p:nvPr/>
        </p:nvSpPr>
        <p:spPr>
          <a:xfrm>
            <a:off x="0" y="2420889"/>
            <a:ext cx="874846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600"/>
            </a:pPr>
            <a:endParaRPr lang="ru-RU" dirty="0" smtClean="0">
              <a:solidFill>
                <a:srgbClr val="002060"/>
              </a:solidFill>
              <a:latin typeface="Calibri (Заголовки)"/>
              <a:cs typeface="Times New Roman" pitchFamily="18" charset="0"/>
            </a:endParaRPr>
          </a:p>
          <a:p>
            <a:pPr algn="just">
              <a:defRPr sz="1600"/>
            </a:pP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Залимханова</a:t>
            </a: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Асият</a:t>
            </a: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Ибрагимовна</a:t>
            </a: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 – Зав. Отделением поликлиники ГБУ РД </a:t>
            </a:r>
          </a:p>
          <a:p>
            <a:pPr algn="just">
              <a:defRPr sz="1600"/>
            </a:pP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« Хасавюртовская ЦГБ им. Р.П. </a:t>
            </a:r>
            <a:r>
              <a:rPr lang="ru-RU" dirty="0" err="1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Аскерханова</a:t>
            </a:r>
            <a:r>
              <a:rPr lang="ru-RU" dirty="0" smtClean="0">
                <a:solidFill>
                  <a:schemeClr val="bg1"/>
                </a:solidFill>
                <a:latin typeface="Calibri (Заголовки)"/>
                <a:cs typeface="Times New Roman" pitchFamily="18" charset="0"/>
              </a:rPr>
              <a:t>»  - помощник руководителя</a:t>
            </a:r>
          </a:p>
        </p:txBody>
      </p:sp>
      <p:grpSp>
        <p:nvGrpSpPr>
          <p:cNvPr id="157" name="Скругленный прямоугольник 26"/>
          <p:cNvGrpSpPr/>
          <p:nvPr/>
        </p:nvGrpSpPr>
        <p:grpSpPr>
          <a:xfrm>
            <a:off x="2372929" y="827290"/>
            <a:ext cx="3888434" cy="400108"/>
            <a:chOff x="0" y="-8283"/>
            <a:chExt cx="3888433" cy="400107"/>
          </a:xfrm>
        </p:grpSpPr>
        <p:sp>
          <p:nvSpPr>
            <p:cNvPr id="155" name="Закругленный прямоугольник"/>
            <p:cNvSpPr/>
            <p:nvPr/>
          </p:nvSpPr>
          <p:spPr>
            <a:xfrm>
              <a:off x="0" y="47754"/>
              <a:ext cx="3888433" cy="2880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Заказчик проекта"/>
            <p:cNvSpPr txBox="1"/>
            <p:nvPr/>
          </p:nvSpPr>
          <p:spPr>
            <a:xfrm>
              <a:off x="14060" y="-8283"/>
              <a:ext cx="386031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rPr lang="ru-RU" dirty="0" smtClean="0"/>
                <a:t>Руководитель </a:t>
              </a:r>
              <a:r>
                <a:rPr dirty="0" err="1" smtClean="0"/>
                <a:t>проекта</a:t>
              </a:r>
              <a:endParaRPr dirty="0"/>
            </a:p>
          </p:txBody>
        </p:sp>
      </p:grpSp>
      <p:sp>
        <p:nvSpPr>
          <p:cNvPr id="158" name="TextBox 27"/>
          <p:cNvSpPr txBox="1"/>
          <p:nvPr/>
        </p:nvSpPr>
        <p:spPr>
          <a:xfrm>
            <a:off x="323528" y="1342509"/>
            <a:ext cx="8215272" cy="646331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9" rIns="45719" anchor="ctr">
            <a:spAutoFit/>
          </a:bodyPr>
          <a:lstStyle>
            <a:lvl1pPr>
              <a:defRPr sz="1600"/>
            </a:lvl1pPr>
          </a:lstStyle>
          <a:p>
            <a:pPr algn="ctr"/>
            <a:r>
              <a:rPr sz="1800" dirty="0" smtClean="0"/>
              <a:t>А</a:t>
            </a:r>
            <a:r>
              <a:rPr lang="ru-RU" sz="1800" dirty="0" err="1" smtClean="0"/>
              <a:t>хмедова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Наида</a:t>
            </a:r>
            <a:r>
              <a:rPr lang="ru-RU" sz="1800" dirty="0" smtClean="0"/>
              <a:t> </a:t>
            </a:r>
            <a:r>
              <a:rPr lang="ru-RU" sz="1800" dirty="0" err="1" smtClean="0"/>
              <a:t>Алиевна</a:t>
            </a:r>
            <a:r>
              <a:rPr lang="ru-RU" sz="1800" dirty="0" smtClean="0"/>
              <a:t> </a:t>
            </a:r>
            <a:r>
              <a:rPr sz="1800" dirty="0" smtClean="0"/>
              <a:t> - </a:t>
            </a:r>
            <a:r>
              <a:rPr lang="ru-RU" sz="1800" dirty="0" smtClean="0"/>
              <a:t>заведующая взрослой поликлиникой ГБУ РД «Хасавюртовская ЦГБ </a:t>
            </a:r>
            <a:r>
              <a:rPr lang="ru-RU" sz="1800" dirty="0" err="1" smtClean="0"/>
              <a:t>им.Р.П.Аскерханова</a:t>
            </a:r>
            <a:r>
              <a:rPr lang="ru-RU" sz="1800" dirty="0" smtClean="0"/>
              <a:t>»</a:t>
            </a:r>
            <a:endParaRPr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501008"/>
            <a:ext cx="8676456" cy="3077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defRPr sz="1600"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Магомедова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Аминат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Мухтаровна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- Администратор проекта  главная  медсестра  поликлиники  ГБУ РД «Хасавюртовская ЦГБ им. Р.П.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Аскерханова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».  </a:t>
            </a:r>
          </a:p>
          <a:p>
            <a:pPr algn="just">
              <a:defRPr sz="1600"/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             </a:t>
            </a:r>
          </a:p>
          <a:p>
            <a:pPr algn="just">
              <a:defRPr sz="1600"/>
            </a:pPr>
            <a:r>
              <a:rPr lang="ru-RU" dirty="0" err="1" smtClean="0">
                <a:solidFill>
                  <a:schemeClr val="bg1"/>
                </a:solidFill>
              </a:rPr>
              <a:t>Эскерханова</a:t>
            </a:r>
            <a:r>
              <a:rPr lang="ru-RU" dirty="0" smtClean="0">
                <a:solidFill>
                  <a:schemeClr val="bg1"/>
                </a:solidFill>
              </a:rPr>
              <a:t> Саида </a:t>
            </a:r>
            <a:r>
              <a:rPr lang="ru-RU" dirty="0" err="1" smtClean="0">
                <a:solidFill>
                  <a:schemeClr val="bg1"/>
                </a:solidFill>
              </a:rPr>
              <a:t>Абдулсаидовна</a:t>
            </a:r>
            <a:r>
              <a:rPr lang="ru-RU" dirty="0" smtClean="0">
                <a:solidFill>
                  <a:schemeClr val="bg1"/>
                </a:solidFill>
              </a:rPr>
              <a:t> - Ответственный за улучшение зам.Главврача по АПР ГБУ РД «Хасавюртовская ЦГБ им. Р.П. </a:t>
            </a:r>
            <a:r>
              <a:rPr lang="ru-RU" dirty="0" err="1" smtClean="0">
                <a:solidFill>
                  <a:schemeClr val="bg1"/>
                </a:solidFill>
              </a:rPr>
              <a:t>Аскерханова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just">
              <a:defRPr sz="1600"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defRPr sz="1600"/>
            </a:pPr>
            <a:r>
              <a:rPr lang="ru-RU" dirty="0" err="1" smtClean="0">
                <a:solidFill>
                  <a:schemeClr val="bg1"/>
                </a:solidFill>
              </a:rPr>
              <a:t>Абдулаев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Азамат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Хайрулаевич</a:t>
            </a:r>
            <a:r>
              <a:rPr lang="ru-RU" dirty="0" smtClean="0">
                <a:solidFill>
                  <a:schemeClr val="bg1"/>
                </a:solidFill>
              </a:rPr>
              <a:t> - Ответственный за информатизацию специалист -оператор   ГБУ РД «Хасавюртовская ЦГБ им. Р.П. </a:t>
            </a:r>
            <a:r>
              <a:rPr lang="ru-RU" dirty="0" err="1" smtClean="0">
                <a:solidFill>
                  <a:schemeClr val="bg1"/>
                </a:solidFill>
              </a:rPr>
              <a:t>Аскерханова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just">
              <a:defRPr sz="1600"/>
            </a:pPr>
            <a:endParaRPr lang="ru-RU" dirty="0" smtClean="0">
              <a:solidFill>
                <a:schemeClr val="bg1"/>
              </a:solidFill>
            </a:endParaRPr>
          </a:p>
          <a:p>
            <a:pPr algn="just">
              <a:defRPr sz="1600"/>
            </a:pPr>
            <a:r>
              <a:rPr lang="ru-RU" dirty="0" err="1" smtClean="0">
                <a:solidFill>
                  <a:schemeClr val="bg1"/>
                </a:solidFill>
              </a:rPr>
              <a:t>Мурадисова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Расият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Магомирзаевна</a:t>
            </a:r>
            <a:r>
              <a:rPr lang="ru-RU" dirty="0" smtClean="0">
                <a:solidFill>
                  <a:schemeClr val="bg1"/>
                </a:solidFill>
              </a:rPr>
              <a:t> - Ответственный за визуализацию старшая медсестра  поликлиники ГБУ РД «Хасавюртовская ЦГБ им. Р.П. </a:t>
            </a:r>
            <a:r>
              <a:rPr lang="ru-RU" dirty="0" err="1" smtClean="0">
                <a:solidFill>
                  <a:schemeClr val="bg1"/>
                </a:solidFill>
              </a:rPr>
              <a:t>Аскерханова</a:t>
            </a:r>
            <a:r>
              <a:rPr lang="ru-RU" dirty="0" smtClean="0">
                <a:solidFill>
                  <a:schemeClr val="bg1"/>
                </a:solidFill>
              </a:rPr>
              <a:t>»                                                                                                       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H="1">
            <a:off x="-1" y="3212976"/>
            <a:ext cx="9144000" cy="72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" name="Прямоугольник 10"/>
          <p:cNvSpPr/>
          <p:nvPr/>
        </p:nvSpPr>
        <p:spPr>
          <a:xfrm flipH="1">
            <a:off x="0" y="4077072"/>
            <a:ext cx="9144000" cy="72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" name="Прямоугольник 10"/>
          <p:cNvSpPr/>
          <p:nvPr/>
        </p:nvSpPr>
        <p:spPr>
          <a:xfrm flipH="1">
            <a:off x="0" y="4797152"/>
            <a:ext cx="9144000" cy="72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" name="Прямоугольник 10"/>
          <p:cNvSpPr/>
          <p:nvPr/>
        </p:nvSpPr>
        <p:spPr>
          <a:xfrm flipH="1">
            <a:off x="0" y="5589240"/>
            <a:ext cx="9144000" cy="72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9" name="Прямоугольник 10"/>
          <p:cNvSpPr/>
          <p:nvPr/>
        </p:nvSpPr>
        <p:spPr>
          <a:xfrm flipH="1">
            <a:off x="0" y="6309320"/>
            <a:ext cx="9144000" cy="720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190383"/>
            <a:ext cx="72016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ПРОЕКТНЫЙ  ОФИС  ГБУ РД Хасавюртовская ЦГБ им. Р. П.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Аскерханова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5970" y="409742"/>
            <a:ext cx="72524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СОСТАВ РАБОЧИХ ГРУПП ПРОЕКТОВ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0"/>
            <a:ext cx="792088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ПРОЕКТНЫЙ  ОФИС  ГБУ РД Хасавюртовская ЦГБ им. Р. П.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Аскерханова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 descr="WhatsApp Image 2022-02-17 at 16.21.52.jpeg"/>
          <p:cNvPicPr>
            <a:picLocks noChangeAspect="1"/>
          </p:cNvPicPr>
          <p:nvPr/>
        </p:nvPicPr>
        <p:blipFill>
          <a:blip r:embed="rId2" cstate="print"/>
          <a:srcRect l="9401" t="1701" r="3801" b="1701"/>
          <a:stretch>
            <a:fillRect/>
          </a:stretch>
        </p:blipFill>
        <p:spPr>
          <a:xfrm rot="16200000">
            <a:off x="1733946" y="-285673"/>
            <a:ext cx="5532093" cy="820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568009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671054" y="0"/>
            <a:ext cx="365788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extBox 14"/>
          <p:cNvSpPr txBox="1"/>
          <p:nvPr/>
        </p:nvSpPr>
        <p:spPr>
          <a:xfrm>
            <a:off x="937263" y="23340"/>
            <a:ext cx="687127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400" b="1" cap="all"/>
            </a:lvl1pPr>
          </a:lstStyle>
          <a:p>
            <a:pPr algn="ctr"/>
            <a:r>
              <a:rPr dirty="0"/>
              <a:t>СПИСОК ПРОЕКТОВ ГБУ РД </a:t>
            </a:r>
            <a:r>
              <a:rPr lang="ru-RU" dirty="0" smtClean="0"/>
              <a:t>«Хасавюртовская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r>
              <a:rPr lang="ru-RU" dirty="0" smtClean="0"/>
              <a:t>»</a:t>
            </a:r>
            <a:endParaRPr dirty="0"/>
          </a:p>
        </p:txBody>
      </p:sp>
      <p:sp>
        <p:nvSpPr>
          <p:cNvPr id="163" name="Прямоугольник 16"/>
          <p:cNvSpPr/>
          <p:nvPr/>
        </p:nvSpPr>
        <p:spPr>
          <a:xfrm>
            <a:off x="15198" y="837184"/>
            <a:ext cx="8715404" cy="142877"/>
          </a:xfrm>
          <a:prstGeom prst="rect">
            <a:avLst/>
          </a:prstGeom>
          <a:solidFill>
            <a:srgbClr val="00FF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2" name="Схема 13"/>
          <p:cNvGrpSpPr/>
          <p:nvPr/>
        </p:nvGrpSpPr>
        <p:grpSpPr>
          <a:xfrm>
            <a:off x="899592" y="1412776"/>
            <a:ext cx="6571941" cy="3676823"/>
            <a:chOff x="-208705" y="-103058"/>
            <a:chExt cx="6228765" cy="1858239"/>
          </a:xfrm>
        </p:grpSpPr>
        <p:grpSp>
          <p:nvGrpSpPr>
            <p:cNvPr id="166" name="Группа"/>
            <p:cNvGrpSpPr/>
            <p:nvPr/>
          </p:nvGrpSpPr>
          <p:grpSpPr>
            <a:xfrm>
              <a:off x="-208705" y="-103058"/>
              <a:ext cx="6193664" cy="809750"/>
              <a:chOff x="-208705" y="-103058"/>
              <a:chExt cx="6193663" cy="809749"/>
            </a:xfrm>
          </p:grpSpPr>
          <p:sp>
            <p:nvSpPr>
              <p:cNvPr id="164" name="Закругленный прямоугольник"/>
              <p:cNvSpPr/>
              <p:nvPr/>
            </p:nvSpPr>
            <p:spPr>
              <a:xfrm>
                <a:off x="-65953" y="-103058"/>
                <a:ext cx="6045980" cy="737742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5" name="№1 «Оптимизация работы регистратуры, снижения времени ожидания записи в 2 раза»"/>
              <p:cNvSpPr txBox="1"/>
              <p:nvPr/>
            </p:nvSpPr>
            <p:spPr>
              <a:xfrm>
                <a:off x="-208705" y="-103058"/>
                <a:ext cx="6193663" cy="8097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sz="1500" dirty="0" smtClean="0">
                    <a:latin typeface="Times New Roman" pitchFamily="18" charset="0"/>
                    <a:cs typeface="Times New Roman" pitchFamily="18" charset="0"/>
                  </a:rPr>
                  <a:t>№</a:t>
                </a:r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1 «Сокращение времени ожидания в регистратуре</a:t>
                </a:r>
                <a:r>
                  <a:rPr sz="1500" dirty="0" smtClean="0"/>
                  <a:t>»</a:t>
                </a:r>
                <a:endParaRPr sz="1500" dirty="0"/>
              </a:p>
            </p:txBody>
          </p:sp>
        </p:grpSp>
        <p:sp>
          <p:nvSpPr>
            <p:cNvPr id="167" name="Группа"/>
            <p:cNvSpPr/>
            <p:nvPr/>
          </p:nvSpPr>
          <p:spPr>
            <a:xfrm>
              <a:off x="-41870" y="1189880"/>
              <a:ext cx="6061929" cy="565301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700">
                  <a:solidFill>
                    <a:srgbClr val="FFFFFF"/>
                  </a:solidFill>
                </a:defRPr>
              </a:pPr>
              <a:r>
                <a:rPr sz="1600" b="1" dirty="0" smtClean="0">
                  <a:latin typeface="Times New Roman" pitchFamily="18" charset="0"/>
                  <a:cs typeface="Times New Roman" pitchFamily="18" charset="0"/>
                </a:rPr>
                <a:t>№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3»Перераспределение функциональных обязанностей между врачами-терапевтами и средним медицинским персоналом»</a:t>
              </a:r>
              <a:endParaRPr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0" name="Группа"/>
            <p:cNvGrpSpPr/>
            <p:nvPr/>
          </p:nvGrpSpPr>
          <p:grpSpPr>
            <a:xfrm>
              <a:off x="-29197" y="666303"/>
              <a:ext cx="6049257" cy="444012"/>
              <a:chOff x="-29196" y="-418726"/>
              <a:chExt cx="6049255" cy="444011"/>
            </a:xfrm>
          </p:grpSpPr>
          <p:sp>
            <p:nvSpPr>
              <p:cNvPr id="168" name="Закругленный прямоугольник"/>
              <p:cNvSpPr/>
              <p:nvPr/>
            </p:nvSpPr>
            <p:spPr>
              <a:xfrm>
                <a:off x="-29196" y="-418726"/>
                <a:ext cx="6045980" cy="421285"/>
              </a:xfrm>
              <a:prstGeom prst="roundRect">
                <a:avLst>
                  <a:gd name="adj" fmla="val 7500"/>
                </a:avLst>
              </a:prstGeom>
              <a:solidFill>
                <a:schemeClr val="accent1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lang="ru-RU" dirty="0" smtClean="0"/>
                  <a:t>     </a:t>
                </a:r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ru-RU" dirty="0" smtClean="0"/>
              </a:p>
              <a:p>
                <a:pPr>
                  <a:defRPr sz="1400">
                    <a:solidFill>
                      <a:srgbClr val="FFFFFF"/>
                    </a:solidFill>
                  </a:defRPr>
                </a:pPr>
                <a:r>
                  <a:rPr lang="ru-RU" dirty="0" smtClean="0"/>
                  <a:t>                                   кабинете»</a:t>
                </a:r>
                <a:endParaRPr dirty="0"/>
              </a:p>
            </p:txBody>
          </p:sp>
          <p:sp>
            <p:nvSpPr>
              <p:cNvPr id="169" name="№2 «Разделение потоков условно «больных и здоровых» пациентов»"/>
              <p:cNvSpPr txBox="1"/>
              <p:nvPr/>
            </p:nvSpPr>
            <p:spPr>
              <a:xfrm>
                <a:off x="16634" y="-396000"/>
                <a:ext cx="6003425" cy="421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  №2 «Сокращение времени ожидания в процедурном   </a:t>
                </a:r>
                <a:endParaRPr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1660716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Заголовок 1"/>
          <p:cNvSpPr txBox="1"/>
          <p:nvPr/>
        </p:nvSpPr>
        <p:spPr>
          <a:xfrm>
            <a:off x="642909" y="5483209"/>
            <a:ext cx="82296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          </a:t>
            </a:r>
            <a:br/>
            <a:endParaRPr/>
          </a:p>
        </p:txBody>
      </p:sp>
      <p:sp>
        <p:nvSpPr>
          <p:cNvPr id="187" name="TextBox 28"/>
          <p:cNvSpPr txBox="1"/>
          <p:nvPr/>
        </p:nvSpPr>
        <p:spPr>
          <a:xfrm>
            <a:off x="179512" y="124408"/>
            <a:ext cx="849694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Паспорта  </a:t>
            </a:r>
            <a:r>
              <a:rPr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проект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а</a:t>
            </a:r>
            <a:r>
              <a:rPr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«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Сокращение времени ожидания в</a:t>
            </a:r>
          </a:p>
          <a:p>
            <a:pPr algn="ctr"/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регистратуре»</a:t>
            </a:r>
            <a:endParaRPr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88" name="Прямоугольник 3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Прямоугольник 37"/>
          <p:cNvSpPr/>
          <p:nvPr/>
        </p:nvSpPr>
        <p:spPr>
          <a:xfrm>
            <a:off x="0" y="1124744"/>
            <a:ext cx="9071033" cy="128689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Рисунок 9" descr="121.jpeg"/>
          <p:cNvPicPr>
            <a:picLocks noChangeAspect="1"/>
          </p:cNvPicPr>
          <p:nvPr/>
        </p:nvPicPr>
        <p:blipFill>
          <a:blip r:embed="rId2" cstate="print"/>
          <a:srcRect l="8001" t="3150" r="2401" b="2751"/>
          <a:stretch>
            <a:fillRect/>
          </a:stretch>
        </p:blipFill>
        <p:spPr>
          <a:xfrm rot="16200000">
            <a:off x="2093445" y="362940"/>
            <a:ext cx="5245143" cy="734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Заголовок 1"/>
          <p:cNvSpPr txBox="1"/>
          <p:nvPr/>
        </p:nvSpPr>
        <p:spPr>
          <a:xfrm>
            <a:off x="642909" y="5483209"/>
            <a:ext cx="82296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          </a:t>
            </a:r>
            <a:br/>
            <a:endParaRPr/>
          </a:p>
        </p:txBody>
      </p:sp>
      <p:sp>
        <p:nvSpPr>
          <p:cNvPr id="204" name="Прямоугольник 3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Прямоугольник 36"/>
          <p:cNvSpPr/>
          <p:nvPr/>
        </p:nvSpPr>
        <p:spPr>
          <a:xfrm>
            <a:off x="8715403" y="0"/>
            <a:ext cx="214315" cy="685800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Прямоугольник 37"/>
          <p:cNvSpPr/>
          <p:nvPr/>
        </p:nvSpPr>
        <p:spPr>
          <a:xfrm>
            <a:off x="0" y="1216497"/>
            <a:ext cx="8715404" cy="11772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55576" y="188640"/>
            <a:ext cx="680410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(Основной текст)"/>
              </a:rPr>
              <a:t>Паспорта  проекта «Сокращение времени ожидания в</a:t>
            </a:r>
          </a:p>
          <a:p>
            <a:pPr algn="ctr"/>
            <a:r>
              <a:rPr lang="ru-RU" sz="2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(Основной текст)"/>
              </a:rPr>
              <a:t> процедурном кабинете»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(Основной текст)"/>
              <a:sym typeface="Calibri"/>
            </a:endParaRPr>
          </a:p>
        </p:txBody>
      </p:sp>
      <p:pic>
        <p:nvPicPr>
          <p:cNvPr id="11" name="Рисунок 10" descr="222.jpeg"/>
          <p:cNvPicPr>
            <a:picLocks noChangeAspect="1"/>
          </p:cNvPicPr>
          <p:nvPr/>
        </p:nvPicPr>
        <p:blipFill>
          <a:blip r:embed="rId2" cstate="print"/>
          <a:srcRect l="10401" t="3150" r="1400" b="2351"/>
          <a:stretch>
            <a:fillRect/>
          </a:stretch>
        </p:blipFill>
        <p:spPr>
          <a:xfrm rot="16200000">
            <a:off x="1834972" y="189365"/>
            <a:ext cx="5373216" cy="7676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15687" y="188640"/>
            <a:ext cx="748390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0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(Основной текст)"/>
              </a:rPr>
              <a:t>Паспорта  проекта </a:t>
            </a:r>
          </a:p>
          <a:p>
            <a:pPr algn="ctr"/>
            <a:r>
              <a:rPr lang="ru-RU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(Основной текст)"/>
              </a:rPr>
              <a:t>«Перераспределение функциональных обязанностей</a:t>
            </a:r>
          </a:p>
          <a:p>
            <a:pPr algn="ctr"/>
            <a:r>
              <a:rPr lang="ru-RU" sz="1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elvetica (Основной текст)"/>
              </a:rPr>
              <a:t>Между врачами-терапевтами и средним медицинским персоналом»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(Основной текст)"/>
              <a:sym typeface="Calibri"/>
            </a:endParaRPr>
          </a:p>
        </p:txBody>
      </p:sp>
      <p:pic>
        <p:nvPicPr>
          <p:cNvPr id="9" name="Рисунок 8" descr="313.jpeg"/>
          <p:cNvPicPr>
            <a:picLocks noChangeAspect="1"/>
          </p:cNvPicPr>
          <p:nvPr/>
        </p:nvPicPr>
        <p:blipFill>
          <a:blip r:embed="rId2" cstate="print"/>
          <a:srcRect l="4801" t="1050" r="2800"/>
          <a:stretch>
            <a:fillRect/>
          </a:stretch>
        </p:blipFill>
        <p:spPr>
          <a:xfrm rot="16200000">
            <a:off x="1916324" y="252028"/>
            <a:ext cx="4752528" cy="67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15472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2696"/>
            <a:ext cx="77048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Реализованные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работы  регистратуры, снижение времени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ожидания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записи в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аршрутизация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пациентов, разделение потоков больных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 реформ в работе  регистратуры:                                                                                                                                                      Сокращение пребывания пациентов около регистратуры с 21 минут до 5-10 минут.                                                                                                                                                                             Сокращение очередей с 7-10 человек до 3-4 человек и полного отсутствия.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неотложного приема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Обеспечение амбулаторного приема  плановых пациентов врачами строго по определенному времени:  текущий показатель -83 % , целевой – не менее 90%,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амбулаторного приема плановых пациентов врачами строго по предварительной записи: текущий показатель -90% , целевой – не менее 90%. 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записи на прием: текущий показатель 60%, целевой – не менее 50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/>
              <a:t>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247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9678"/>
            <a:ext cx="89296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Результаты создания комфортных условий:</a:t>
            </a:r>
            <a:endParaRPr lang="ru-RU" dirty="0"/>
          </a:p>
          <a:p>
            <a:pPr lvl="0"/>
            <a:r>
              <a:rPr lang="ru-RU" dirty="0"/>
              <a:t>Установка  кулеров для воды, </a:t>
            </a:r>
            <a:r>
              <a:rPr lang="ru-RU" dirty="0" smtClean="0"/>
              <a:t>телевизора  </a:t>
            </a:r>
            <a:r>
              <a:rPr lang="ru-RU" dirty="0"/>
              <a:t>на </a:t>
            </a:r>
            <a:r>
              <a:rPr lang="ru-RU" dirty="0" smtClean="0"/>
              <a:t> 1 этаже,  </a:t>
            </a:r>
            <a:r>
              <a:rPr lang="ru-RU" dirty="0"/>
              <a:t>оснащение холла поликлиники </a:t>
            </a:r>
            <a:r>
              <a:rPr lang="ru-RU" dirty="0" smtClean="0"/>
              <a:t>скамейками                                                                                                                           </a:t>
            </a:r>
            <a:endParaRPr lang="ru-RU" dirty="0"/>
          </a:p>
          <a:p>
            <a:pPr lvl="0"/>
            <a:r>
              <a:rPr lang="ru-RU" dirty="0" smtClean="0"/>
              <a:t>                 </a:t>
            </a:r>
            <a:endParaRPr lang="ru-RU" dirty="0"/>
          </a:p>
          <a:p>
            <a:pPr lvl="0"/>
            <a:r>
              <a:rPr lang="ru-RU" dirty="0"/>
              <a:t>Обеспечение автоматизированных рабочих  мест для врачебного персонала на 100 %.                        </a:t>
            </a:r>
          </a:p>
          <a:p>
            <a:pPr lvl="0"/>
            <a:r>
              <a:rPr lang="ru-RU" dirty="0"/>
              <a:t>Мебель и содержимое шкафов и тумбочек  приведены в соответствие.                                               </a:t>
            </a:r>
          </a:p>
          <a:p>
            <a:pPr lvl="0"/>
            <a:r>
              <a:rPr lang="ru-RU" dirty="0"/>
              <a:t>Выделено помещение </a:t>
            </a:r>
            <a:r>
              <a:rPr lang="ru-RU" dirty="0" smtClean="0"/>
              <a:t>для отдыха и работы с документацией после приема для медицинского персонала                                                                                                           </a:t>
            </a:r>
            <a:endParaRPr lang="ru-RU" dirty="0"/>
          </a:p>
          <a:p>
            <a:r>
              <a:rPr lang="ru-RU" b="1" dirty="0"/>
              <a:t>      </a:t>
            </a:r>
            <a:endParaRPr lang="ru-RU" dirty="0"/>
          </a:p>
        </p:txBody>
      </p:sp>
      <p:pic>
        <p:nvPicPr>
          <p:cNvPr id="6" name="Рисунок 5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032778" cy="4043704"/>
          </a:xfrm>
          <a:prstGeom prst="rect">
            <a:avLst/>
          </a:prstGeom>
        </p:spPr>
      </p:pic>
      <p:pic>
        <p:nvPicPr>
          <p:cNvPr id="7" name="Рисунок 6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44890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97176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74"/>
          <p:cNvSpPr txBox="1"/>
          <p:nvPr/>
        </p:nvSpPr>
        <p:spPr>
          <a:xfrm>
            <a:off x="0" y="332656"/>
            <a:ext cx="871540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 err="1"/>
              <a:t>Сводный</a:t>
            </a:r>
            <a:r>
              <a:rPr dirty="0"/>
              <a:t>  АНАЛИЗ  </a:t>
            </a:r>
            <a:r>
              <a:rPr dirty="0" err="1"/>
              <a:t>проблем</a:t>
            </a:r>
            <a:endParaRPr dirty="0"/>
          </a:p>
        </p:txBody>
      </p:sp>
      <p:sp>
        <p:nvSpPr>
          <p:cNvPr id="259" name="Прямоугольник 79"/>
          <p:cNvSpPr/>
          <p:nvPr/>
        </p:nvSpPr>
        <p:spPr>
          <a:xfrm>
            <a:off x="0" y="1000109"/>
            <a:ext cx="8604448" cy="566925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0" name="Прямоугольник 86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Прямоугольник 87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Прямоугольник 88"/>
          <p:cNvSpPr/>
          <p:nvPr/>
        </p:nvSpPr>
        <p:spPr>
          <a:xfrm>
            <a:off x="0" y="785793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263" name="Таблица 22"/>
          <p:cNvGraphicFramePr/>
          <p:nvPr>
            <p:extLst>
              <p:ext uri="{D42A27DB-BD31-4B8C-83A1-F6EECF244321}">
                <p14:modId xmlns="" xmlns:p14="http://schemas.microsoft.com/office/powerpoint/2010/main" val="3843702247"/>
              </p:ext>
            </p:extLst>
          </p:nvPr>
        </p:nvGraphicFramePr>
        <p:xfrm>
          <a:off x="3779912" y="927751"/>
          <a:ext cx="4752528" cy="57302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85885"/>
                <a:gridCol w="1162387"/>
                <a:gridCol w="2304256"/>
              </a:tblGrid>
              <a:tr h="47096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Проблема</a:t>
                      </a:r>
                      <a:r>
                        <a:rPr sz="1400" b="1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endParaRPr sz="1400" b="1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Количество</a:t>
                      </a:r>
                      <a:endParaRPr sz="1400" b="1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1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Решение</a:t>
                      </a:r>
                      <a:endParaRPr sz="1400" b="1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07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Технологические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defRPr sz="1800"/>
                      </a:pPr>
                      <a:r>
                        <a:rPr sz="100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18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Текущий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ремонт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помещений</a:t>
                      </a:r>
                      <a:endParaRPr sz="1200" u="none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3831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dirty="0" err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Организационные</a:t>
                      </a:r>
                      <a:endParaRPr sz="1000" dirty="0"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29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88" algn="l">
                        <a:defRPr sz="1800"/>
                      </a:pP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Организованна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работы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регистратуры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с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распределением обслуживания регистраторов по участкам,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кабинета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неотложного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приема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больных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оптимизация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потоков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пациентов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улучшение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визуализации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путем  маркировки  окошек  с  распределением </a:t>
                      </a:r>
                      <a:r>
                        <a:rPr lang="ru-RU" sz="1200" u="none" baseline="0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теапевтических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участков и узких специалистов</a:t>
                      </a:r>
                      <a:endParaRPr sz="1200" u="none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3800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Кадровые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Распределены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должностные обязанности между </a:t>
                      </a:r>
                      <a:r>
                        <a:rPr lang="ru-RU" sz="1200" u="none" baseline="0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регистраторами:регистратор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приема </a:t>
                      </a:r>
                      <a:r>
                        <a:rPr lang="ru-RU" sz="1200" u="none" baseline="0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вызовов,регистратор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прикрепления 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, 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в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том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числе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администратора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холла</a:t>
                      </a:r>
                      <a:endParaRPr sz="1200" u="none" dirty="0">
                        <a:latin typeface="Times New Roman" pitchFamily="18" charset="0"/>
                        <a:ea typeface="Lucida Sans Unicode"/>
                        <a:cs typeface="Times New Roman" pitchFamily="18" charset="0"/>
                        <a:sym typeface="Lucida Sans Unicode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6323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00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Зона комфорта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000" dirty="0" smtClean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2</a:t>
                      </a:r>
                      <a:endParaRPr sz="1000" dirty="0"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Установка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кулеров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в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холле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1 </a:t>
                      </a:r>
                      <a:r>
                        <a:rPr sz="1200" u="none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этажа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телевизор</a:t>
                      </a: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а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на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1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этаже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открытие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гардероба</a:t>
                      </a:r>
                      <a:r>
                        <a:rPr lang="ru-RU" sz="1200" u="none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для </a:t>
                      </a:r>
                      <a:r>
                        <a:rPr lang="ru-RU" sz="1200" u="none" baseline="0" dirty="0" err="1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медпер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благоустройство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зоны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ожидания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приема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выделено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помещение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д</a:t>
                      </a:r>
                      <a:r>
                        <a:rPr lang="ru-RU"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л</a:t>
                      </a:r>
                      <a:r>
                        <a:rPr sz="1200" u="none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и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отдыха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персонала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;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внедрение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системы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 «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электронной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очереди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» в </a:t>
                      </a:r>
                      <a:r>
                        <a:rPr sz="1200" u="none" dirty="0" err="1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регистратуре</a:t>
                      </a:r>
                      <a:r>
                        <a:rPr sz="1200" u="none" dirty="0">
                          <a:latin typeface="Times New Roman" pitchFamily="18" charset="0"/>
                          <a:ea typeface="Lucida Sans Unicode"/>
                          <a:cs typeface="Times New Roman" pitchFamily="18" charset="0"/>
                          <a:sym typeface="Lucida Sans Unicode"/>
                        </a:rPr>
                        <a:t>.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3434454955"/>
              </p:ext>
            </p:extLst>
          </p:nvPr>
        </p:nvGraphicFramePr>
        <p:xfrm>
          <a:off x="377888" y="1268761"/>
          <a:ext cx="3674765" cy="3814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Заголовок 1"/>
          <p:cNvSpPr txBox="1"/>
          <p:nvPr/>
        </p:nvSpPr>
        <p:spPr>
          <a:xfrm>
            <a:off x="642909" y="5483209"/>
            <a:ext cx="82296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          </a:t>
            </a:r>
            <a:br/>
            <a:endParaRPr/>
          </a:p>
        </p:txBody>
      </p:sp>
      <p:grpSp>
        <p:nvGrpSpPr>
          <p:cNvPr id="252" name="Схема 13"/>
          <p:cNvGrpSpPr/>
          <p:nvPr/>
        </p:nvGrpSpPr>
        <p:grpSpPr>
          <a:xfrm>
            <a:off x="-2616362" y="1235155"/>
            <a:ext cx="11333345" cy="5629812"/>
            <a:chOff x="-2661831" y="-1"/>
            <a:chExt cx="11333343" cy="5629811"/>
          </a:xfrm>
        </p:grpSpPr>
        <p:grpSp>
          <p:nvGrpSpPr>
            <p:cNvPr id="247" name="Группа"/>
            <p:cNvGrpSpPr/>
            <p:nvPr/>
          </p:nvGrpSpPr>
          <p:grpSpPr>
            <a:xfrm>
              <a:off x="0" y="-1"/>
              <a:ext cx="8671511" cy="2479688"/>
              <a:chOff x="0" y="0"/>
              <a:chExt cx="8671510" cy="2479687"/>
            </a:xfrm>
          </p:grpSpPr>
          <p:sp>
            <p:nvSpPr>
              <p:cNvPr id="245" name="Закругленный прямоугольник"/>
              <p:cNvSpPr/>
              <p:nvPr/>
            </p:nvSpPr>
            <p:spPr>
              <a:xfrm>
                <a:off x="0" y="0"/>
                <a:ext cx="8671511" cy="2479688"/>
              </a:xfrm>
              <a:prstGeom prst="roundRect">
                <a:avLst>
                  <a:gd name="adj" fmla="val 7500"/>
                </a:avLst>
              </a:prstGeom>
              <a:solidFill>
                <a:srgbClr val="8EB4E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" name="Основные проблемы, обозначенные  сотрудниками…"/>
              <p:cNvSpPr txBox="1"/>
              <p:nvPr/>
            </p:nvSpPr>
            <p:spPr>
              <a:xfrm>
                <a:off x="54415" y="54415"/>
                <a:ext cx="8562680" cy="162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500" b="1"/>
                </a:pPr>
                <a:r>
                  <a:rPr dirty="0" err="1">
                    <a:latin typeface="Times New Roman" pitchFamily="18" charset="0"/>
                    <a:cs typeface="Times New Roman" pitchFamily="18" charset="0"/>
                  </a:rPr>
                  <a:t>Основные</a:t>
                </a:r>
                <a:r>
                  <a:rPr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dirty="0" err="1">
                    <a:latin typeface="Times New Roman" pitchFamily="18" charset="0"/>
                    <a:cs typeface="Times New Roman" pitchFamily="18" charset="0"/>
                  </a:rPr>
                  <a:t>проблемы</a:t>
                </a:r>
                <a:r>
                  <a:rPr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dirty="0" err="1">
                    <a:latin typeface="Times New Roman" pitchFamily="18" charset="0"/>
                    <a:cs typeface="Times New Roman" pitchFamily="18" charset="0"/>
                  </a:rPr>
                  <a:t>обозначенные</a:t>
                </a:r>
                <a:r>
                  <a:rPr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dirty="0" err="1">
                    <a:latin typeface="Times New Roman" pitchFamily="18" charset="0"/>
                    <a:cs typeface="Times New Roman" pitchFamily="18" charset="0"/>
                  </a:rPr>
                  <a:t>сотрудниками</a:t>
                </a:r>
                <a:endParaRPr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90071" indent="-490071"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490071" indent="-490071"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rPr dirty="0" err="1"/>
                  <a:t>Недостаток</a:t>
                </a:r>
                <a:r>
                  <a:rPr dirty="0"/>
                  <a:t> </a:t>
                </a:r>
                <a:r>
                  <a:rPr dirty="0" err="1"/>
                  <a:t>современной</a:t>
                </a:r>
                <a:r>
                  <a:rPr dirty="0"/>
                  <a:t>   </a:t>
                </a:r>
                <a:r>
                  <a:rPr dirty="0" err="1"/>
                  <a:t>копировальной</a:t>
                </a:r>
                <a:r>
                  <a:rPr dirty="0"/>
                  <a:t> и </a:t>
                </a:r>
                <a:r>
                  <a:rPr dirty="0" err="1"/>
                  <a:t>компьютерной</a:t>
                </a:r>
                <a:r>
                  <a:rPr dirty="0"/>
                  <a:t> </a:t>
                </a:r>
                <a:r>
                  <a:rPr dirty="0" err="1"/>
                  <a:t>техники</a:t>
                </a:r>
                <a:endParaRPr dirty="0"/>
              </a:p>
              <a:p>
                <a:pPr marL="490071" indent="-490071"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rPr dirty="0" err="1"/>
                  <a:t>Отсутствие</a:t>
                </a:r>
                <a:r>
                  <a:rPr dirty="0"/>
                  <a:t> </a:t>
                </a:r>
                <a:r>
                  <a:rPr dirty="0" err="1"/>
                  <a:t>внутренней</a:t>
                </a:r>
                <a:r>
                  <a:rPr dirty="0"/>
                  <a:t> </a:t>
                </a:r>
                <a:r>
                  <a:rPr dirty="0" err="1"/>
                  <a:t>связи</a:t>
                </a:r>
                <a:r>
                  <a:rPr dirty="0"/>
                  <a:t> с </a:t>
                </a:r>
                <a:r>
                  <a:rPr dirty="0" err="1"/>
                  <a:t>регистратурой</a:t>
                </a:r>
                <a:r>
                  <a:rPr dirty="0"/>
                  <a:t> </a:t>
                </a:r>
              </a:p>
              <a:p>
                <a:pPr marL="490071" indent="-490071"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rPr dirty="0" err="1" smtClean="0"/>
                  <a:t>Недостаточное</a:t>
                </a:r>
                <a:r>
                  <a:rPr lang="ru-RU" dirty="0" smtClean="0"/>
                  <a:t> </a:t>
                </a:r>
                <a:r>
                  <a:rPr dirty="0" smtClean="0"/>
                  <a:t> </a:t>
                </a:r>
                <a:r>
                  <a:rPr dirty="0" err="1" smtClean="0"/>
                  <a:t>благоустройство</a:t>
                </a:r>
                <a:r>
                  <a:rPr lang="ru-RU" dirty="0" smtClean="0"/>
                  <a:t> </a:t>
                </a:r>
                <a:r>
                  <a:rPr dirty="0" smtClean="0"/>
                  <a:t> </a:t>
                </a:r>
                <a:r>
                  <a:rPr dirty="0" err="1" smtClean="0"/>
                  <a:t>рабочих</a:t>
                </a:r>
                <a:r>
                  <a:rPr lang="ru-RU" dirty="0" smtClean="0"/>
                  <a:t> </a:t>
                </a:r>
                <a:r>
                  <a:rPr dirty="0" smtClean="0"/>
                  <a:t> </a:t>
                </a:r>
                <a:r>
                  <a:rPr dirty="0" err="1"/>
                  <a:t>мест</a:t>
                </a:r>
                <a:r>
                  <a:rPr dirty="0"/>
                  <a:t> (</a:t>
                </a:r>
                <a:r>
                  <a:rPr dirty="0" err="1"/>
                  <a:t>окна</a:t>
                </a:r>
                <a:r>
                  <a:rPr dirty="0"/>
                  <a:t>, </a:t>
                </a:r>
                <a:r>
                  <a:rPr dirty="0" err="1"/>
                  <a:t>двери</a:t>
                </a:r>
                <a:r>
                  <a:rPr dirty="0"/>
                  <a:t>, </a:t>
                </a:r>
                <a:r>
                  <a:rPr dirty="0" err="1"/>
                  <a:t>косметический</a:t>
                </a:r>
                <a:r>
                  <a:rPr dirty="0"/>
                  <a:t> </a:t>
                </a:r>
                <a:r>
                  <a:rPr dirty="0" err="1"/>
                  <a:t>ремонт</a:t>
                </a:r>
                <a:r>
                  <a:rPr dirty="0"/>
                  <a:t>)</a:t>
                </a:r>
              </a:p>
              <a:p>
                <a:pPr marL="490071" indent="-490071">
                  <a:buSzPct val="100000"/>
                  <a:buChar char="•"/>
                  <a:defRPr sz="1500">
                    <a:solidFill>
                      <a:srgbClr val="FFFFFF"/>
                    </a:solidFill>
                  </a:defRPr>
                </a:pPr>
                <a:r>
                  <a:rPr dirty="0" err="1" smtClean="0"/>
                  <a:t>Старое</a:t>
                </a:r>
                <a:r>
                  <a:rPr dirty="0" smtClean="0"/>
                  <a:t> </a:t>
                </a:r>
                <a:r>
                  <a:rPr dirty="0" err="1"/>
                  <a:t>медицинское</a:t>
                </a:r>
                <a:r>
                  <a:rPr dirty="0"/>
                  <a:t> </a:t>
                </a:r>
                <a:r>
                  <a:rPr lang="ru-RU" dirty="0" smtClean="0"/>
                  <a:t> </a:t>
                </a:r>
                <a:r>
                  <a:rPr dirty="0" err="1" smtClean="0"/>
                  <a:t>оборудование</a:t>
                </a:r>
                <a:endParaRPr dirty="0"/>
              </a:p>
            </p:txBody>
          </p:sp>
        </p:grpSp>
        <p:grpSp>
          <p:nvGrpSpPr>
            <p:cNvPr id="251" name="Группа"/>
            <p:cNvGrpSpPr/>
            <p:nvPr/>
          </p:nvGrpSpPr>
          <p:grpSpPr>
            <a:xfrm>
              <a:off x="-2661831" y="2524729"/>
              <a:ext cx="11333343" cy="3105081"/>
              <a:chOff x="-2661830" y="-128387"/>
              <a:chExt cx="11333341" cy="3105080"/>
            </a:xfrm>
          </p:grpSpPr>
          <p:sp>
            <p:nvSpPr>
              <p:cNvPr id="248" name="Закругленный прямоугольник"/>
              <p:cNvSpPr/>
              <p:nvPr/>
            </p:nvSpPr>
            <p:spPr>
              <a:xfrm>
                <a:off x="0" y="0"/>
                <a:ext cx="8671511" cy="2853094"/>
              </a:xfrm>
              <a:prstGeom prst="roundRect">
                <a:avLst>
                  <a:gd name="adj" fmla="val 7500"/>
                </a:avLst>
              </a:prstGeom>
              <a:solidFill>
                <a:srgbClr val="8EB4E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000" b="1"/>
                </a:pPr>
                <a:endParaRPr/>
              </a:p>
            </p:txBody>
          </p:sp>
          <p:sp>
            <p:nvSpPr>
              <p:cNvPr id="249" name="Основные  проблемы, обозначенные пациентами"/>
              <p:cNvSpPr txBox="1"/>
              <p:nvPr/>
            </p:nvSpPr>
            <p:spPr>
              <a:xfrm>
                <a:off x="-2661830" y="-128387"/>
                <a:ext cx="10850545" cy="6837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700" b="1"/>
                </a:lvl1pPr>
              </a:lstStyle>
              <a:p>
                <a:r>
                  <a:t>Основные  проблемы, обозначенные пациентами</a:t>
                </a:r>
              </a:p>
            </p:txBody>
          </p:sp>
          <p:sp>
            <p:nvSpPr>
              <p:cNvPr id="250" name="Очереди  в регистратуру и на прием к врачам…"/>
              <p:cNvSpPr txBox="1"/>
              <p:nvPr/>
            </p:nvSpPr>
            <p:spPr>
              <a:xfrm>
                <a:off x="54415" y="-56954"/>
                <a:ext cx="8360545" cy="30336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marL="57150" lvl="1" indent="900" algn="just" defTabSz="444500">
                  <a:lnSpc>
                    <a:spcPct val="90000"/>
                  </a:lnSpc>
                  <a:spcBef>
                    <a:spcPts val="300"/>
                  </a:spcBef>
                  <a:defRPr sz="16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dirty="0" err="1"/>
                  <a:t>Очереди</a:t>
                </a:r>
                <a:r>
                  <a:rPr dirty="0"/>
                  <a:t>  в </a:t>
                </a:r>
                <a:r>
                  <a:rPr dirty="0" err="1"/>
                  <a:t>регистратуру</a:t>
                </a:r>
                <a:r>
                  <a:rPr dirty="0"/>
                  <a:t> и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прием</a:t>
                </a:r>
                <a:r>
                  <a:rPr dirty="0"/>
                  <a:t> к </a:t>
                </a:r>
                <a:r>
                  <a:rPr dirty="0" err="1"/>
                  <a:t>врачам</a:t>
                </a: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dirty="0" err="1"/>
                  <a:t>Длительный</a:t>
                </a:r>
                <a:r>
                  <a:rPr dirty="0"/>
                  <a:t> </a:t>
                </a:r>
                <a:r>
                  <a:rPr lang="ru-RU" dirty="0" smtClean="0"/>
                  <a:t> </a:t>
                </a:r>
                <a:r>
                  <a:rPr dirty="0" err="1" smtClean="0"/>
                  <a:t>поиск</a:t>
                </a:r>
                <a:r>
                  <a:rPr dirty="0" smtClean="0"/>
                  <a:t> </a:t>
                </a:r>
                <a:r>
                  <a:rPr lang="ru-RU" dirty="0" smtClean="0"/>
                  <a:t>  </a:t>
                </a:r>
                <a:r>
                  <a:rPr dirty="0" err="1" smtClean="0"/>
                  <a:t>карт</a:t>
                </a:r>
                <a:r>
                  <a:rPr dirty="0" smtClean="0"/>
                  <a:t> </a:t>
                </a:r>
                <a:r>
                  <a:rPr lang="ru-RU" dirty="0" smtClean="0"/>
                  <a:t> </a:t>
                </a:r>
                <a:r>
                  <a:rPr dirty="0" err="1" smtClean="0"/>
                  <a:t>пациентов</a:t>
                </a:r>
                <a:r>
                  <a:rPr dirty="0" smtClean="0"/>
                  <a:t> </a:t>
                </a:r>
                <a:r>
                  <a:rPr dirty="0"/>
                  <a:t>в </a:t>
                </a:r>
                <a:r>
                  <a:rPr dirty="0" err="1"/>
                  <a:t>регистратуре</a:t>
                </a: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dirty="0" err="1"/>
                  <a:t>Недостаточное</a:t>
                </a:r>
                <a:r>
                  <a:rPr dirty="0"/>
                  <a:t> </a:t>
                </a:r>
                <a:r>
                  <a:rPr dirty="0" err="1"/>
                  <a:t>количество</a:t>
                </a:r>
                <a:r>
                  <a:rPr dirty="0"/>
                  <a:t> </a:t>
                </a:r>
                <a:r>
                  <a:rPr dirty="0" err="1"/>
                  <a:t>времени</a:t>
                </a:r>
                <a:r>
                  <a:rPr dirty="0"/>
                  <a:t>, </a:t>
                </a:r>
                <a:r>
                  <a:rPr dirty="0" err="1"/>
                  <a:t>затраченное</a:t>
                </a:r>
                <a:r>
                  <a:rPr dirty="0"/>
                  <a:t> </a:t>
                </a:r>
                <a:r>
                  <a:rPr dirty="0" err="1"/>
                  <a:t>на</a:t>
                </a:r>
                <a:r>
                  <a:rPr dirty="0"/>
                  <a:t> </a:t>
                </a:r>
                <a:r>
                  <a:rPr dirty="0" err="1"/>
                  <a:t>прием</a:t>
                </a:r>
                <a:r>
                  <a:rPr dirty="0"/>
                  <a:t> </a:t>
                </a:r>
                <a:r>
                  <a:rPr dirty="0" err="1"/>
                  <a:t>пациента</a:t>
                </a:r>
                <a:r>
                  <a:rPr dirty="0"/>
                  <a:t>, </a:t>
                </a:r>
                <a:r>
                  <a:rPr dirty="0" err="1"/>
                  <a:t>особенно</a:t>
                </a:r>
                <a:r>
                  <a:rPr dirty="0"/>
                  <a:t> у </a:t>
                </a:r>
                <a:r>
                  <a:rPr dirty="0" err="1"/>
                  <a:t>участкового</a:t>
                </a:r>
                <a:r>
                  <a:rPr dirty="0"/>
                  <a:t> </a:t>
                </a:r>
                <a:r>
                  <a:rPr dirty="0" err="1"/>
                  <a:t>врача</a:t>
                </a:r>
                <a:r>
                  <a:rPr dirty="0"/>
                  <a:t> </a:t>
                </a:r>
                <a:r>
                  <a:rPr lang="ru-RU" dirty="0" smtClean="0"/>
                  <a:t>терапевта</a:t>
                </a:r>
                <a:r>
                  <a:rPr dirty="0" smtClean="0"/>
                  <a:t> </a:t>
                </a: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defRPr sz="16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lang="ru-RU" dirty="0" smtClean="0"/>
                  <a:t>Неудовлетворенность пациентов организацией навигации</a:t>
                </a:r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rPr lang="ru-RU" dirty="0" smtClean="0"/>
                  <a:t>Неудовлетворенность пациентов  организацией забора крови </a:t>
                </a:r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defRPr sz="1600">
                    <a:solidFill>
                      <a:srgbClr val="FFFFFF"/>
                    </a:solidFill>
                  </a:defRPr>
                </a:pPr>
                <a:endParaRPr lang="ru-RU" dirty="0" smtClean="0"/>
              </a:p>
              <a:p>
                <a:pPr marL="115200" lvl="1" indent="-57150" algn="just" defTabSz="4445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endParaRPr dirty="0"/>
              </a:p>
              <a:p>
                <a:pPr marL="57150" lvl="1" indent="900" algn="just" defTabSz="444500">
                  <a:lnSpc>
                    <a:spcPct val="90000"/>
                  </a:lnSpc>
                  <a:spcBef>
                    <a:spcPts val="300"/>
                  </a:spcBef>
                  <a:defRPr sz="16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</p:grpSp>
      </p:grpSp>
      <p:sp>
        <p:nvSpPr>
          <p:cNvPr id="253" name="Прямоугольник 3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Прямоугольник 4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Прямоугольник 41"/>
          <p:cNvSpPr/>
          <p:nvPr/>
        </p:nvSpPr>
        <p:spPr>
          <a:xfrm>
            <a:off x="0" y="1053875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TextBox 27"/>
          <p:cNvSpPr txBox="1"/>
          <p:nvPr/>
        </p:nvSpPr>
        <p:spPr>
          <a:xfrm>
            <a:off x="45470" y="116632"/>
            <a:ext cx="86413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/>
            </a:lvl1pPr>
          </a:lstStyle>
          <a:p>
            <a:pPr algn="ctr"/>
            <a:r>
              <a:rPr dirty="0"/>
              <a:t>ГБУ РД </a:t>
            </a:r>
            <a:r>
              <a:rPr dirty="0" smtClean="0"/>
              <a:t>«</a:t>
            </a:r>
            <a:r>
              <a:rPr lang="ru-RU" dirty="0" smtClean="0"/>
              <a:t>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r>
              <a:rPr dirty="0" smtClean="0"/>
              <a:t>» 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01111" y="45821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РД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ГБУ РД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«Хасавюртовская ЦГБ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им.Р.П.Аскерханова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«Бережливая поликлиника»                                                                                                                              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/>
              <a:t> </a:t>
            </a:r>
          </a:p>
          <a:p>
            <a:pPr algn="just"/>
            <a:endParaRPr lang="ru-RU" sz="2000" b="1" i="1" dirty="0" smtClean="0"/>
          </a:p>
          <a:p>
            <a:pPr algn="just"/>
            <a:r>
              <a:rPr lang="ru-RU" sz="2000" b="1" i="1" dirty="0" smtClean="0"/>
              <a:t>Цель </a:t>
            </a:r>
            <a:r>
              <a:rPr lang="ru-RU" sz="2000" b="1" i="1" dirty="0"/>
              <a:t>проектов </a:t>
            </a:r>
            <a:r>
              <a:rPr lang="ru-RU" b="1" i="1" dirty="0"/>
              <a:t>- </a:t>
            </a:r>
            <a:r>
              <a:rPr lang="ru-RU" i="1" dirty="0"/>
              <a:t>оптимизация деятельности  лечебно-профилактического учреждения,</a:t>
            </a:r>
            <a:r>
              <a:rPr lang="ru-RU" dirty="0"/>
              <a:t>   рост доступности и качества оказания медицинской помощи при реализации национального проекта «Здравоохранение».</a:t>
            </a:r>
          </a:p>
          <a:p>
            <a:pPr algn="just"/>
            <a:r>
              <a:rPr lang="ru-RU" dirty="0"/>
              <a:t>В октябре 2016 года по инициативе Управления по внутренней политике Администрации Президента Российской Федерации стартовал пилотный проект по совершенствованию системы оказания первичной медико–санитарной помощи « Бережливая поликлиника».</a:t>
            </a:r>
          </a:p>
          <a:p>
            <a:pPr algn="just"/>
            <a:r>
              <a:rPr lang="ru-RU" dirty="0"/>
              <a:t>Президиумом Совета при Президенте Российской Федерации по стратегическому  развитию и приоритетным проектам </a:t>
            </a:r>
            <a:r>
              <a:rPr lang="ru-RU" dirty="0" smtClean="0"/>
              <a:t>26.07.2017 года  </a:t>
            </a:r>
            <a:r>
              <a:rPr lang="ru-RU" dirty="0"/>
              <a:t>утвержден паспорт приоритетного проекта «Создание новой модели медицинской организации, оказывающей первичную медико–санитарную помощь».</a:t>
            </a:r>
          </a:p>
          <a:p>
            <a:pPr algn="just"/>
            <a:r>
              <a:rPr lang="ru-RU" dirty="0"/>
              <a:t>С 2019 года приоритетный проект становится частью одного из восьми Федеральных проектов национального проекта «Здравоохранение»:  </a:t>
            </a:r>
          </a:p>
          <a:p>
            <a:pPr algn="just"/>
            <a:r>
              <a:rPr lang="ru-RU" dirty="0"/>
              <a:t>«Развитие системы оказания первичной медико – санитарной помощи».</a:t>
            </a:r>
          </a:p>
          <a:p>
            <a:pPr algn="just"/>
            <a:r>
              <a:rPr lang="ru-RU" dirty="0"/>
              <a:t>Реализация Федерального проекта запланирована 2019-2024 годы включительно.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29419055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Прямоугольник 3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Прямоугольник 3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Прямоугольник 34"/>
          <p:cNvSpPr/>
          <p:nvPr/>
        </p:nvSpPr>
        <p:spPr>
          <a:xfrm>
            <a:off x="-20735" y="701373"/>
            <a:ext cx="8715405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Создание комфортных условий пребывания пациентов в поликлинике…"/>
          <p:cNvSpPr txBox="1">
            <a:spLocks noGrp="1"/>
          </p:cNvSpPr>
          <p:nvPr>
            <p:ph type="body" idx="4294967295"/>
          </p:nvPr>
        </p:nvSpPr>
        <p:spPr>
          <a:xfrm>
            <a:off x="222167" y="1743967"/>
            <a:ext cx="8229601" cy="337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defRPr sz="25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899" indent="-342899">
              <a:defRPr sz="2500"/>
            </a:pP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комфортных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пребывания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поликлинике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расстановка около кабинетов скамеек для комфортного ожидания в очереди. 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342899" indent="-342899">
              <a:defRPr sz="25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899" indent="-342899">
              <a:defRPr sz="2500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медицинском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обслуживании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поликлинике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установление 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стенд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инфомат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около регистратуры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навигации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>
                <a:latin typeface="Times New Roman" pitchFamily="18" charset="0"/>
                <a:cs typeface="Times New Roman" pitchFamily="18" charset="0"/>
              </a:rPr>
              <a:t>поликлинике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899" indent="-342899">
              <a:buNone/>
              <a:defRPr sz="2500"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Прямоугольник 3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Прямоугольник 3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Прямоугольник 34"/>
          <p:cNvSpPr/>
          <p:nvPr/>
        </p:nvSpPr>
        <p:spPr>
          <a:xfrm>
            <a:off x="-20735" y="701373"/>
            <a:ext cx="8715405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TextBox 20"/>
          <p:cNvSpPr txBox="1"/>
          <p:nvPr/>
        </p:nvSpPr>
        <p:spPr>
          <a:xfrm>
            <a:off x="2411759" y="33693"/>
            <a:ext cx="634705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 smtClean="0"/>
              <a:t>цели</a:t>
            </a:r>
            <a:r>
              <a:rPr dirty="0" smtClean="0"/>
              <a:t> </a:t>
            </a:r>
            <a:r>
              <a:rPr dirty="0" err="1" smtClean="0"/>
              <a:t>проекта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41" name="Группа"/>
          <p:cNvSpPr/>
          <p:nvPr/>
        </p:nvSpPr>
        <p:spPr>
          <a:xfrm>
            <a:off x="147164" y="925237"/>
            <a:ext cx="8241260" cy="737743"/>
          </a:xfrm>
          <a:prstGeom prst="roundRect">
            <a:avLst>
              <a:gd name="adj" fmla="val 7500"/>
            </a:avLst>
          </a:prstGeom>
          <a:solidFill>
            <a:schemeClr val="accent1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pPr algn="ctr"/>
            <a:r>
              <a:rPr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медицинского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поликлиники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Рисунок 4" descr="WhatsApp Image 2022-02-18 at 16.58.3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72616" y="116632"/>
            <a:ext cx="8388424" cy="6291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76669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3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Прямоугольник 3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Прямоугольник 34"/>
          <p:cNvSpPr/>
          <p:nvPr/>
        </p:nvSpPr>
        <p:spPr>
          <a:xfrm>
            <a:off x="-20735" y="701373"/>
            <a:ext cx="8715405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№1 «Оптимизация работы регистратуры, снижения времени ожидания записи в 2 раза»"/>
          <p:cNvSpPr/>
          <p:nvPr/>
        </p:nvSpPr>
        <p:spPr>
          <a:xfrm>
            <a:off x="179512" y="908720"/>
            <a:ext cx="8424936" cy="648072"/>
          </a:xfrm>
          <a:prstGeom prst="roundRect">
            <a:avLst>
              <a:gd name="adj" fmla="val 7500"/>
            </a:avLst>
          </a:prstGeom>
          <a:solidFill>
            <a:schemeClr val="accent1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dirty="0"/>
              <a:t>№1 </a:t>
            </a:r>
            <a:r>
              <a:rPr dirty="0" smtClean="0"/>
              <a:t>«</a:t>
            </a:r>
            <a:r>
              <a:rPr lang="ru-RU" dirty="0" smtClean="0"/>
              <a:t>сокращение времени ожидания в регистратуре»</a:t>
            </a:r>
            <a:endParaRPr dirty="0"/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83466"/>
            <a:ext cx="7460914" cy="5274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188640"/>
            <a:ext cx="871296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Карты  ПРОЕКТОВ ГБУ РД «Хасавюртовская ЦГБ им. Р.П.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Аскерханова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33"/>
          <p:cNvSpPr/>
          <p:nvPr/>
        </p:nvSpPr>
        <p:spPr>
          <a:xfrm>
            <a:off x="8966197" y="-1270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Прямоугольник 34"/>
          <p:cNvSpPr/>
          <p:nvPr/>
        </p:nvSpPr>
        <p:spPr>
          <a:xfrm>
            <a:off x="-20735" y="701373"/>
            <a:ext cx="9164735" cy="6333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TextBox 20"/>
          <p:cNvSpPr txBox="1"/>
          <p:nvPr/>
        </p:nvSpPr>
        <p:spPr>
          <a:xfrm>
            <a:off x="467544" y="33693"/>
            <a:ext cx="82912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СПИСОК ПРОЕКТОВ ГБУ </a:t>
            </a:r>
            <a:r>
              <a:rPr dirty="0" smtClean="0"/>
              <a:t>РД</a:t>
            </a:r>
            <a:r>
              <a:rPr lang="ru-RU" dirty="0" smtClean="0"/>
              <a:t> 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endParaRPr dirty="0"/>
          </a:p>
        </p:txBody>
      </p:sp>
      <p:grpSp>
        <p:nvGrpSpPr>
          <p:cNvPr id="198" name="Группа"/>
          <p:cNvGrpSpPr/>
          <p:nvPr/>
        </p:nvGrpSpPr>
        <p:grpSpPr>
          <a:xfrm>
            <a:off x="96778" y="1008947"/>
            <a:ext cx="8618626" cy="737744"/>
            <a:chOff x="0" y="0"/>
            <a:chExt cx="6045980" cy="737742"/>
          </a:xfrm>
        </p:grpSpPr>
        <p:sp>
          <p:nvSpPr>
            <p:cNvPr id="196" name="Закругленный прямоугольник"/>
            <p:cNvSpPr/>
            <p:nvPr/>
          </p:nvSpPr>
          <p:spPr>
            <a:xfrm>
              <a:off x="0" y="0"/>
              <a:ext cx="6045980" cy="737742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№2 «Разделение потоков условно «больных и здоровых» пациентов»"/>
            <p:cNvSpPr txBox="1"/>
            <p:nvPr/>
          </p:nvSpPr>
          <p:spPr>
            <a:xfrm>
              <a:off x="16189" y="16189"/>
              <a:ext cx="601360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№2 </a:t>
              </a:r>
              <a:r>
                <a:rPr dirty="0" smtClean="0"/>
                <a:t>«</a:t>
              </a:r>
              <a:r>
                <a:rPr lang="ru-RU" dirty="0" smtClean="0"/>
                <a:t>Сокращение времени ожидания в процедурном кабинете»</a:t>
              </a:r>
              <a:endParaRPr dirty="0"/>
            </a:p>
          </p:txBody>
        </p:sp>
      </p:grp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860" y="1700808"/>
            <a:ext cx="7213532" cy="50996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3"/>
          <p:cNvSpPr/>
          <p:nvPr/>
        </p:nvSpPr>
        <p:spPr>
          <a:xfrm>
            <a:off x="8966197" y="-1270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34"/>
          <p:cNvSpPr/>
          <p:nvPr/>
        </p:nvSpPr>
        <p:spPr>
          <a:xfrm>
            <a:off x="-20735" y="701373"/>
            <a:ext cx="9164735" cy="6333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Box 20"/>
          <p:cNvSpPr txBox="1"/>
          <p:nvPr/>
        </p:nvSpPr>
        <p:spPr>
          <a:xfrm>
            <a:off x="467544" y="33693"/>
            <a:ext cx="82912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СПИСОК ПРОЕКТОВ ГБУ </a:t>
            </a:r>
            <a:r>
              <a:rPr dirty="0" smtClean="0"/>
              <a:t>РД</a:t>
            </a:r>
            <a:r>
              <a:rPr lang="ru-RU" dirty="0" smtClean="0"/>
              <a:t> 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endParaRPr dirty="0"/>
          </a:p>
        </p:txBody>
      </p:sp>
      <p:grpSp>
        <p:nvGrpSpPr>
          <p:cNvPr id="5" name="Группа"/>
          <p:cNvGrpSpPr/>
          <p:nvPr/>
        </p:nvGrpSpPr>
        <p:grpSpPr>
          <a:xfrm>
            <a:off x="96778" y="1008947"/>
            <a:ext cx="8618626" cy="737744"/>
            <a:chOff x="0" y="0"/>
            <a:chExt cx="6045980" cy="737742"/>
          </a:xfrm>
        </p:grpSpPr>
        <p:sp>
          <p:nvSpPr>
            <p:cNvPr id="6" name="Закругленный прямоугольник"/>
            <p:cNvSpPr/>
            <p:nvPr/>
          </p:nvSpPr>
          <p:spPr>
            <a:xfrm>
              <a:off x="0" y="0"/>
              <a:ext cx="6045980" cy="737742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№2 «Разделение потоков условно «больных и здоровых» пациентов»"/>
            <p:cNvSpPr txBox="1"/>
            <p:nvPr/>
          </p:nvSpPr>
          <p:spPr>
            <a:xfrm>
              <a:off x="16189" y="16189"/>
              <a:ext cx="601360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№2 </a:t>
              </a:r>
              <a:r>
                <a:rPr dirty="0" smtClean="0"/>
                <a:t>«</a:t>
              </a:r>
              <a:r>
                <a:rPr lang="ru-RU" dirty="0" smtClean="0"/>
                <a:t>Сокращение времени ожидания в процедурном кабинете»</a:t>
              </a:r>
              <a:endParaRPr dirty="0"/>
            </a:p>
          </p:txBody>
        </p:sp>
      </p:grp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710985" cy="4744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3"/>
          <p:cNvSpPr/>
          <p:nvPr/>
        </p:nvSpPr>
        <p:spPr>
          <a:xfrm>
            <a:off x="8966197" y="-1270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34"/>
          <p:cNvSpPr/>
          <p:nvPr/>
        </p:nvSpPr>
        <p:spPr>
          <a:xfrm>
            <a:off x="-20735" y="701373"/>
            <a:ext cx="9164735" cy="6333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Box 20"/>
          <p:cNvSpPr txBox="1"/>
          <p:nvPr/>
        </p:nvSpPr>
        <p:spPr>
          <a:xfrm>
            <a:off x="467544" y="33693"/>
            <a:ext cx="82912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СПИСОК ПРОЕКТОВ ГБУ </a:t>
            </a:r>
            <a:r>
              <a:rPr dirty="0" smtClean="0"/>
              <a:t>РД</a:t>
            </a:r>
            <a:r>
              <a:rPr lang="ru-RU" dirty="0" smtClean="0"/>
              <a:t> 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endParaRPr dirty="0"/>
          </a:p>
        </p:txBody>
      </p:sp>
      <p:grpSp>
        <p:nvGrpSpPr>
          <p:cNvPr id="5" name="Группа"/>
          <p:cNvGrpSpPr/>
          <p:nvPr/>
        </p:nvGrpSpPr>
        <p:grpSpPr>
          <a:xfrm>
            <a:off x="96778" y="1008947"/>
            <a:ext cx="8618626" cy="737744"/>
            <a:chOff x="0" y="0"/>
            <a:chExt cx="6045980" cy="737742"/>
          </a:xfrm>
        </p:grpSpPr>
        <p:sp>
          <p:nvSpPr>
            <p:cNvPr id="6" name="Закругленный прямоугольник"/>
            <p:cNvSpPr/>
            <p:nvPr/>
          </p:nvSpPr>
          <p:spPr>
            <a:xfrm>
              <a:off x="0" y="0"/>
              <a:ext cx="6045980" cy="737742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№2 «Разделение потоков условно «больных и здоровых» пациентов»"/>
            <p:cNvSpPr txBox="1"/>
            <p:nvPr/>
          </p:nvSpPr>
          <p:spPr>
            <a:xfrm>
              <a:off x="16189" y="16189"/>
              <a:ext cx="6013602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dirty="0"/>
                <a:t>№2 </a:t>
              </a:r>
              <a:r>
                <a:rPr dirty="0" smtClean="0"/>
                <a:t>«</a:t>
              </a:r>
              <a:r>
                <a:rPr lang="ru-RU" dirty="0" smtClean="0"/>
                <a:t>Сокращение времени ожидания в процедурном кабинете»</a:t>
              </a:r>
              <a:endParaRPr dirty="0"/>
            </a:p>
          </p:txBody>
        </p:sp>
      </p:grp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405416" cy="45283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Группа"/>
          <p:cNvSpPr/>
          <p:nvPr/>
        </p:nvSpPr>
        <p:spPr>
          <a:xfrm>
            <a:off x="0" y="1124744"/>
            <a:ext cx="8711932" cy="737742"/>
          </a:xfrm>
          <a:prstGeom prst="roundRect">
            <a:avLst>
              <a:gd name="adj" fmla="val 7500"/>
            </a:avLst>
          </a:prstGeom>
          <a:solidFill>
            <a:schemeClr val="accent1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№</a:t>
            </a:r>
            <a:r>
              <a:rPr lang="ru-RU" dirty="0" smtClean="0"/>
              <a:t>3</a:t>
            </a:r>
            <a:r>
              <a:rPr dirty="0" smtClean="0"/>
              <a:t> «</a:t>
            </a:r>
            <a:r>
              <a:rPr lang="ru-RU" dirty="0" smtClean="0"/>
              <a:t>Перераспределение функциональных обязанностей между врачами-терапевтами и средним </a:t>
            </a:r>
            <a:r>
              <a:rPr lang="ru-RU" smtClean="0"/>
              <a:t>мед.персоналом</a:t>
            </a:r>
            <a:r>
              <a:rPr smtClean="0"/>
              <a:t>»</a:t>
            </a:r>
            <a:endParaRPr dirty="0"/>
          </a:p>
        </p:txBody>
      </p:sp>
      <p:sp>
        <p:nvSpPr>
          <p:cNvPr id="210" name="TextBox 20"/>
          <p:cNvSpPr txBox="1"/>
          <p:nvPr/>
        </p:nvSpPr>
        <p:spPr>
          <a:xfrm>
            <a:off x="0" y="2591"/>
            <a:ext cx="875880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/>
              <a:t> </a:t>
            </a:r>
            <a:r>
              <a:rPr dirty="0" smtClean="0"/>
              <a:t>СПИСОК ПРОЕКТОВ</a:t>
            </a:r>
            <a:endParaRPr lang="ru-RU" dirty="0" smtClean="0"/>
          </a:p>
          <a:p>
            <a:pPr algn="ctr"/>
            <a:r>
              <a:rPr dirty="0" smtClean="0"/>
              <a:t> </a:t>
            </a:r>
            <a:r>
              <a:rPr dirty="0"/>
              <a:t>ГБУ РД </a:t>
            </a:r>
            <a:r>
              <a:rPr lang="ru-RU" dirty="0" smtClean="0"/>
              <a:t>«Хасавюртовская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им  </a:t>
            </a:r>
            <a:r>
              <a:rPr lang="ru-RU" dirty="0" err="1" smtClean="0"/>
              <a:t>р.п.аскерханова</a:t>
            </a:r>
            <a:r>
              <a:rPr lang="ru-RU" dirty="0" smtClean="0"/>
              <a:t>"</a:t>
            </a:r>
            <a:endParaRPr dirty="0"/>
          </a:p>
        </p:txBody>
      </p:sp>
      <p:sp>
        <p:nvSpPr>
          <p:cNvPr id="211" name="Прямоугольник 33"/>
          <p:cNvSpPr/>
          <p:nvPr/>
        </p:nvSpPr>
        <p:spPr>
          <a:xfrm>
            <a:off x="8767240" y="-1"/>
            <a:ext cx="214315" cy="685800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Прямоугольник 33"/>
          <p:cNvSpPr/>
          <p:nvPr/>
        </p:nvSpPr>
        <p:spPr>
          <a:xfrm>
            <a:off x="8956444" y="0"/>
            <a:ext cx="214315" cy="6858001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Прямоугольник 34"/>
          <p:cNvSpPr/>
          <p:nvPr/>
        </p:nvSpPr>
        <p:spPr>
          <a:xfrm>
            <a:off x="0" y="981867"/>
            <a:ext cx="9144000" cy="70869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Рисунок 10" descr="Ямадзум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494097" cy="4941168"/>
          </a:xfrm>
          <a:prstGeom prst="rect">
            <a:avLst/>
          </a:prstGeom>
        </p:spPr>
      </p:pic>
      <p:pic>
        <p:nvPicPr>
          <p:cNvPr id="12" name="Рисунок 11" descr="Ямадзу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44216"/>
            <a:ext cx="3474732" cy="49137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Box 35"/>
          <p:cNvSpPr txBox="1"/>
          <p:nvPr/>
        </p:nvSpPr>
        <p:spPr>
          <a:xfrm>
            <a:off x="3995936" y="1268760"/>
            <a:ext cx="4714909" cy="5216813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9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9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.Оптимизация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регистратуры</a:t>
            </a:r>
            <a:r>
              <a:rPr sz="1900" b="0" dirty="0">
                <a:latin typeface="Times New Roman" pitchFamily="18" charset="0"/>
                <a:cs typeface="Times New Roman" pitchFamily="18" charset="0"/>
              </a:rPr>
              <a:t>: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минимизация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ожидания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пациента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пациента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сотрудника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регистратуры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Оптимизация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900" b="0" u="sng" dirty="0" err="1" smtClean="0">
                <a:latin typeface="Times New Roman" pitchFamily="18" charset="0"/>
                <a:cs typeface="Times New Roman" pitchFamily="18" charset="0"/>
              </a:rPr>
              <a:t>формальным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(по 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предворительной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записи)</a:t>
            </a:r>
            <a:r>
              <a:rPr sz="19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неформальным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 smtClean="0">
                <a:latin typeface="Times New Roman" pitchFamily="18" charset="0"/>
                <a:cs typeface="Times New Roman" pitchFamily="18" charset="0"/>
              </a:rPr>
              <a:t>потоками</a:t>
            </a:r>
            <a:r>
              <a:rPr lang="ru-RU" sz="19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(без предварительной записи</a:t>
            </a:r>
            <a:r>
              <a:rPr lang="ru-RU" sz="1900" b="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19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посетителей</a:t>
            </a:r>
            <a:r>
              <a:rPr sz="19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.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sz="1900" u="sng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Сократить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900" b="0" dirty="0">
                <a:latin typeface="Times New Roman" pitchFamily="18" charset="0"/>
                <a:cs typeface="Times New Roman" pitchFamily="18" charset="0"/>
              </a:rPr>
              <a:t>: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Ожидания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очереди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регистратуру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Контакта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регистратором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 err="1">
                <a:latin typeface="Times New Roman" pitchFamily="18" charset="0"/>
                <a:cs typeface="Times New Roman" pitchFamily="18" charset="0"/>
              </a:rPr>
              <a:t>Затраченное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врача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dirty="0" err="1">
                <a:latin typeface="Times New Roman" pitchFamily="18" charset="0"/>
                <a:cs typeface="Times New Roman" pitchFamily="18" charset="0"/>
              </a:rPr>
              <a:t>телефону</a:t>
            </a:r>
            <a:endParaRPr sz="19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9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sz="19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Повысить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процент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sz="1900" b="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b="0" u="sng" dirty="0" err="1" smtClean="0"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19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2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2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sz="1200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47"/>
          <p:cNvSpPr txBox="1"/>
          <p:nvPr/>
        </p:nvSpPr>
        <p:spPr>
          <a:xfrm>
            <a:off x="0" y="-1"/>
            <a:ext cx="9144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cap="all"/>
            </a:pPr>
            <a:r>
              <a:rPr dirty="0"/>
              <a:t>ГБУ РД </a:t>
            </a:r>
            <a:r>
              <a:rPr dirty="0" smtClean="0"/>
              <a:t>«</a:t>
            </a:r>
            <a:r>
              <a:rPr lang="ru-RU" dirty="0" smtClean="0"/>
              <a:t>Хасавюртовская </a:t>
            </a:r>
            <a:r>
              <a:rPr lang="ru-RU" dirty="0" err="1" smtClean="0"/>
              <a:t>цгб</a:t>
            </a:r>
            <a:r>
              <a:rPr lang="ru-RU" dirty="0" smtClean="0"/>
              <a:t> </a:t>
            </a:r>
            <a:r>
              <a:rPr lang="ru-RU" dirty="0" err="1" smtClean="0"/>
              <a:t>им.р.п.аскерханова</a:t>
            </a:r>
            <a:r>
              <a:rPr dirty="0" smtClean="0"/>
              <a:t>»</a:t>
            </a:r>
            <a:endParaRPr dirty="0"/>
          </a:p>
          <a:p>
            <a:pPr algn="ctr">
              <a:defRPr sz="2000" b="1" cap="all"/>
            </a:pPr>
            <a:r>
              <a:rPr dirty="0" err="1"/>
              <a:t>Основные</a:t>
            </a:r>
            <a:r>
              <a:rPr dirty="0"/>
              <a:t> 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проекта</a:t>
            </a:r>
            <a:endParaRPr dirty="0"/>
          </a:p>
        </p:txBody>
      </p:sp>
      <p:sp>
        <p:nvSpPr>
          <p:cNvPr id="286" name="Прямоугольник 6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Прямоугольник 6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Прямоугольник 64"/>
          <p:cNvSpPr/>
          <p:nvPr/>
        </p:nvSpPr>
        <p:spPr>
          <a:xfrm>
            <a:off x="0" y="765843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Стрелка: вниз 5"/>
          <p:cNvSpPr/>
          <p:nvPr/>
        </p:nvSpPr>
        <p:spPr>
          <a:xfrm rot="16200000">
            <a:off x="1151621" y="1736810"/>
            <a:ext cx="1872208" cy="3816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56"/>
                </a:moveTo>
                <a:lnTo>
                  <a:pt x="3452" y="17256"/>
                </a:lnTo>
                <a:lnTo>
                  <a:pt x="3452" y="0"/>
                </a:lnTo>
                <a:lnTo>
                  <a:pt x="18148" y="0"/>
                </a:lnTo>
                <a:lnTo>
                  <a:pt x="18148" y="17256"/>
                </a:lnTo>
                <a:lnTo>
                  <a:pt x="21600" y="1725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EB4E3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TextBox 28"/>
          <p:cNvSpPr txBox="1"/>
          <p:nvPr/>
        </p:nvSpPr>
        <p:spPr>
          <a:xfrm>
            <a:off x="251520" y="3337828"/>
            <a:ext cx="27363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2" indent="0">
              <a:defRPr sz="11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sym typeface="Lucida Sans Unicode"/>
              </a:rPr>
              <a:t>Сокращение времени ожидания в регистратуре</a:t>
            </a:r>
            <a:endParaRPr sz="1400" dirty="0">
              <a:latin typeface="Times New Roman" pitchFamily="18" charset="0"/>
              <a:ea typeface="Lucida Sans Unicode"/>
              <a:cs typeface="Times New Roman" pitchFamily="18" charset="0"/>
              <a:sym typeface="Lucida Sans Unicode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Стрелка: вниз 5"/>
          <p:cNvSpPr/>
          <p:nvPr/>
        </p:nvSpPr>
        <p:spPr>
          <a:xfrm rot="16200000">
            <a:off x="1159400" y="2773658"/>
            <a:ext cx="1559991" cy="387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56"/>
                </a:moveTo>
                <a:lnTo>
                  <a:pt x="5400" y="17256"/>
                </a:lnTo>
                <a:lnTo>
                  <a:pt x="5400" y="0"/>
                </a:lnTo>
                <a:lnTo>
                  <a:pt x="16200" y="0"/>
                </a:lnTo>
                <a:lnTo>
                  <a:pt x="16200" y="17256"/>
                </a:lnTo>
                <a:lnTo>
                  <a:pt x="21600" y="1725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EB4E3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TextBox 35"/>
          <p:cNvSpPr txBox="1"/>
          <p:nvPr/>
        </p:nvSpPr>
        <p:spPr>
          <a:xfrm>
            <a:off x="3966868" y="1244376"/>
            <a:ext cx="4714909" cy="4431983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400" dirty="0" err="1"/>
              <a:t>Цель</a:t>
            </a:r>
            <a:r>
              <a:rPr sz="1400" b="0" dirty="0"/>
              <a:t>: </a:t>
            </a:r>
            <a:r>
              <a:rPr sz="16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1600" b="0" u="sng" dirty="0">
                <a:latin typeface="Times New Roman" pitchFamily="18" charset="0"/>
                <a:cs typeface="Times New Roman" pitchFamily="18" charset="0"/>
              </a:rPr>
              <a:t>.Оптимизация </a:t>
            </a:r>
            <a:r>
              <a:rPr lang="ru-RU" sz="1600" b="0" u="sng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обслуживания пациентов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минимизация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ожидания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пациента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очереди к врачу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пациента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▪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 err="1">
                <a:latin typeface="Times New Roman" pitchFamily="18" charset="0"/>
                <a:cs typeface="Times New Roman" pitchFamily="18" charset="0"/>
              </a:rPr>
              <a:t>улучшение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сотрудника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sz="1600" u="sng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sz="1600" b="0" u="sng" dirty="0">
                <a:latin typeface="Times New Roman" pitchFamily="18" charset="0"/>
                <a:cs typeface="Times New Roman" pitchFamily="18" charset="0"/>
              </a:rPr>
              <a:t>Сократить </a:t>
            </a:r>
            <a:r>
              <a:rPr sz="1600" b="0" u="sng" dirty="0" err="1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600" b="0" dirty="0">
                <a:latin typeface="Times New Roman" pitchFamily="18" charset="0"/>
                <a:cs typeface="Times New Roman" pitchFamily="18" charset="0"/>
              </a:rPr>
              <a:t>: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Сокращение времени ожидания пациента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Выравнивание нагрузки терапевта  за счет предварительной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записи,организация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повторной записи, работа с документацией в ЕЦП.</a:t>
            </a: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пациентов  по записи</a:t>
            </a: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предваритепредварительной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marL="228600" indent="-228600"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84" name="TextBox 42"/>
          <p:cNvSpPr txBox="1"/>
          <p:nvPr/>
        </p:nvSpPr>
        <p:spPr>
          <a:xfrm>
            <a:off x="251520" y="4437112"/>
            <a:ext cx="336753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Сокращение времени ожидания в процедурном кабинете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47"/>
          <p:cNvSpPr txBox="1"/>
          <p:nvPr/>
        </p:nvSpPr>
        <p:spPr>
          <a:xfrm>
            <a:off x="0" y="-1"/>
            <a:ext cx="860342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 cap="all"/>
            </a:pPr>
            <a:r>
              <a:rPr dirty="0"/>
              <a:t>ГБУ РД </a:t>
            </a:r>
            <a:r>
              <a:rPr dirty="0" smtClean="0"/>
              <a:t>«</a:t>
            </a:r>
            <a:r>
              <a:rPr lang="ru-RU" dirty="0" smtClean="0"/>
              <a:t>Хасавюртовская ЦГБ </a:t>
            </a:r>
            <a:r>
              <a:rPr lang="ru-RU" dirty="0" err="1" smtClean="0"/>
              <a:t>им.Р.П.Аскерханова</a:t>
            </a:r>
            <a:r>
              <a:rPr dirty="0" smtClean="0"/>
              <a:t>»</a:t>
            </a:r>
            <a:endParaRPr dirty="0"/>
          </a:p>
          <a:p>
            <a:pPr algn="ctr">
              <a:defRPr sz="2000" b="1" cap="all"/>
            </a:pPr>
            <a:r>
              <a:rPr dirty="0" err="1"/>
              <a:t>Основные</a:t>
            </a:r>
            <a:r>
              <a:rPr dirty="0"/>
              <a:t> 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проекта</a:t>
            </a:r>
            <a:endParaRPr dirty="0"/>
          </a:p>
        </p:txBody>
      </p:sp>
      <p:sp>
        <p:nvSpPr>
          <p:cNvPr id="286" name="Прямоугольник 6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Прямоугольник 6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Прямоугольник 64"/>
          <p:cNvSpPr/>
          <p:nvPr/>
        </p:nvSpPr>
        <p:spPr>
          <a:xfrm>
            <a:off x="0" y="1053875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Стрелка: вниз 5"/>
          <p:cNvSpPr/>
          <p:nvPr/>
        </p:nvSpPr>
        <p:spPr>
          <a:xfrm rot="16200000">
            <a:off x="1159397" y="55023"/>
            <a:ext cx="1559991" cy="387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56"/>
                </a:moveTo>
                <a:lnTo>
                  <a:pt x="3452" y="17256"/>
                </a:lnTo>
                <a:lnTo>
                  <a:pt x="3452" y="0"/>
                </a:lnTo>
                <a:lnTo>
                  <a:pt x="18148" y="0"/>
                </a:lnTo>
                <a:lnTo>
                  <a:pt x="18148" y="17256"/>
                </a:lnTo>
                <a:lnTo>
                  <a:pt x="21600" y="1725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8EB4E3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TextBox 28"/>
          <p:cNvSpPr txBox="1"/>
          <p:nvPr/>
        </p:nvSpPr>
        <p:spPr>
          <a:xfrm>
            <a:off x="0" y="1700808"/>
            <a:ext cx="344364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2" indent="0">
              <a:defRPr sz="11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1400" dirty="0" smtClean="0">
                <a:latin typeface="Times New Roman"/>
                <a:ea typeface="Lucida Sans Unicode"/>
                <a:cs typeface="Times New Roman"/>
                <a:sym typeface="Times New Roman"/>
              </a:rPr>
              <a:t>Перераспределение </a:t>
            </a:r>
            <a:r>
              <a:rPr lang="ru-RU" sz="1400" dirty="0" err="1" smtClean="0">
                <a:latin typeface="Times New Roman"/>
                <a:ea typeface="Lucida Sans Unicode"/>
                <a:cs typeface="Times New Roman"/>
                <a:sym typeface="Times New Roman"/>
              </a:rPr>
              <a:t>функц.обязанностей</a:t>
            </a:r>
            <a:r>
              <a:rPr lang="ru-RU" sz="1400" dirty="0" smtClean="0">
                <a:latin typeface="Times New Roman"/>
                <a:ea typeface="Lucida Sans Unicode"/>
                <a:cs typeface="Times New Roman"/>
                <a:sym typeface="Times New Roman"/>
              </a:rPr>
              <a:t> между терапевтом и </a:t>
            </a:r>
            <a:r>
              <a:rPr lang="ru-RU" sz="1400" dirty="0" err="1" smtClean="0">
                <a:latin typeface="Times New Roman"/>
                <a:ea typeface="Lucida Sans Unicode"/>
                <a:cs typeface="Times New Roman"/>
                <a:sym typeface="Times New Roman"/>
              </a:rPr>
              <a:t>ср.мед.персоналом</a:t>
            </a:r>
            <a:endParaRPr sz="14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91" name="TextBox 29"/>
          <p:cNvSpPr txBox="1"/>
          <p:nvPr/>
        </p:nvSpPr>
        <p:spPr>
          <a:xfrm>
            <a:off x="3923928" y="4005064"/>
            <a:ext cx="4714909" cy="2308324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Сокращение времени забора крови до 2-х минут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ожидания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пациента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кабинета менее 10 мин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введение электронного документооборота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000" b="1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Ведение электронной записи на забор крови </a:t>
            </a:r>
            <a:endParaRPr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Char char="❑"/>
              <a:defRPr sz="1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Автоматизировать рабочие места врачей, лаборантов и медсестер кабинетов забора крови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7594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143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Прямоугольник 14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Прямоугольник 145"/>
          <p:cNvSpPr/>
          <p:nvPr/>
        </p:nvSpPr>
        <p:spPr>
          <a:xfrm>
            <a:off x="0" y="1052736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TextBox 276"/>
          <p:cNvSpPr txBox="1"/>
          <p:nvPr/>
        </p:nvSpPr>
        <p:spPr>
          <a:xfrm>
            <a:off x="1" y="0"/>
            <a:ext cx="877750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dirty="0" err="1" smtClean="0">
                <a:latin typeface="+mj-lt"/>
                <a:ea typeface="+mj-ea"/>
                <a:cs typeface="+mj-cs"/>
                <a:sym typeface="Calibri"/>
              </a:rPr>
              <a:t>Оптимизация</a:t>
            </a:r>
            <a:r>
              <a:rPr sz="1600" dirty="0" smtClean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Calibri"/>
              </a:rPr>
              <a:t>работы</a:t>
            </a:r>
            <a:r>
              <a:rPr sz="1600" dirty="0"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600" dirty="0" err="1">
                <a:latin typeface="+mj-lt"/>
                <a:ea typeface="+mj-ea"/>
                <a:cs typeface="+mj-cs"/>
                <a:sym typeface="Calibri"/>
              </a:rPr>
              <a:t>регистратуры</a:t>
            </a:r>
            <a:r>
              <a:rPr sz="1600" dirty="0">
                <a:latin typeface="+mj-lt"/>
                <a:ea typeface="+mj-ea"/>
                <a:cs typeface="+mj-cs"/>
                <a:sym typeface="Calibri"/>
              </a:rPr>
              <a:t>. </a:t>
            </a:r>
          </a:p>
          <a:p>
            <a:pPr algn="ctr">
              <a:defRPr sz="1600" b="1"/>
            </a:pPr>
            <a:r>
              <a:rPr sz="1600" dirty="0" err="1"/>
              <a:t>Работа</a:t>
            </a:r>
            <a:r>
              <a:rPr sz="1600" dirty="0"/>
              <a:t> с </a:t>
            </a:r>
            <a:r>
              <a:rPr sz="1600" dirty="0" err="1"/>
              <a:t>формальным</a:t>
            </a:r>
            <a:r>
              <a:rPr sz="1600" dirty="0"/>
              <a:t> и </a:t>
            </a:r>
            <a:r>
              <a:rPr sz="1600" dirty="0" err="1"/>
              <a:t>неформальным</a:t>
            </a:r>
            <a:r>
              <a:rPr sz="1600" dirty="0"/>
              <a:t> </a:t>
            </a:r>
            <a:r>
              <a:rPr sz="1600" dirty="0" err="1"/>
              <a:t>потоками</a:t>
            </a:r>
            <a:r>
              <a:rPr sz="1600" dirty="0"/>
              <a:t>.</a:t>
            </a:r>
          </a:p>
          <a:p>
            <a:pPr algn="ctr">
              <a:defRPr sz="1600" b="1" cap="all"/>
            </a:pPr>
            <a:r>
              <a:rPr sz="1600" dirty="0"/>
              <a:t>      </a:t>
            </a:r>
            <a:r>
              <a:rPr sz="1600" dirty="0" err="1"/>
              <a:t>Алгоритм</a:t>
            </a:r>
            <a:r>
              <a:rPr sz="1600" dirty="0"/>
              <a:t> </a:t>
            </a:r>
            <a:r>
              <a:rPr sz="1600" dirty="0" err="1"/>
              <a:t>решения</a:t>
            </a:r>
            <a:r>
              <a:rPr sz="1600" dirty="0"/>
              <a:t> </a:t>
            </a:r>
            <a:r>
              <a:rPr sz="1600" dirty="0" err="1"/>
              <a:t>проблем</a:t>
            </a:r>
            <a:endParaRPr sz="1600" dirty="0"/>
          </a:p>
        </p:txBody>
      </p:sp>
      <p:graphicFrame>
        <p:nvGraphicFramePr>
          <p:cNvPr id="298" name="Таблица 1"/>
          <p:cNvGraphicFramePr/>
          <p:nvPr>
            <p:extLst>
              <p:ext uri="{D42A27DB-BD31-4B8C-83A1-F6EECF244321}">
                <p14:modId xmlns="" xmlns:p14="http://schemas.microsoft.com/office/powerpoint/2010/main" val="2287555562"/>
              </p:ext>
            </p:extLst>
          </p:nvPr>
        </p:nvGraphicFramePr>
        <p:xfrm>
          <a:off x="142843" y="1211493"/>
          <a:ext cx="8572560" cy="1713451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56648"/>
                <a:gridCol w="4387020"/>
                <a:gridCol w="2428892"/>
              </a:tblGrid>
              <a:tr h="316329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ПРОБЛЕМА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Мероприятия для решения проблемы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ИТОГИ</a:t>
                      </a:r>
                    </a:p>
                  </a:txBody>
                  <a:tcPr marL="45720" marR="45720" anchor="ctr" horzOverflow="overflow">
                    <a:solidFill>
                      <a:srgbClr val="8EB4E3"/>
                    </a:solidFill>
                  </a:tcPr>
                </a:tc>
              </a:tr>
              <a:tr h="13971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Очереди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в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регистратуру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прием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к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врачам</a:t>
                      </a:r>
                      <a:endParaRPr sz="1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indent="3175" algn="l">
                        <a:defRPr sz="1800"/>
                      </a:pPr>
                      <a:r>
                        <a:rPr sz="1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
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Введены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дополнительные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ставки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медицинских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регистраторов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в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т.ч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должность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администратора-регистратора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
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Запись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пациентов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осуществляется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операторами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поликлиники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2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смены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посредством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инфомата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холле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поликлиники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а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также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через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интернет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портале</a:t>
                      </a:r>
                      <a:r>
                        <a:rPr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госуслуг</a:t>
                      </a:r>
                      <a:r>
                        <a:rPr sz="10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45720" marR="457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indent="88900" algn="just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 dirty="0" err="1"/>
                        <a:t>Оптимизирован</a:t>
                      </a:r>
                      <a:r>
                        <a:rPr sz="1200" dirty="0"/>
                        <a:t>  </a:t>
                      </a:r>
                      <a:r>
                        <a:rPr sz="1200" dirty="0" err="1"/>
                        <a:t>поток</a:t>
                      </a:r>
                      <a:r>
                        <a:rPr sz="1200" dirty="0"/>
                        <a:t> </a:t>
                      </a:r>
                      <a:r>
                        <a:rPr sz="1200" dirty="0" err="1"/>
                        <a:t>пациентов</a:t>
                      </a:r>
                      <a:r>
                        <a:rPr sz="1200" dirty="0"/>
                        <a:t> в </a:t>
                      </a:r>
                      <a:r>
                        <a:rPr sz="1200" dirty="0" err="1"/>
                        <a:t>регистратуре</a:t>
                      </a:r>
                      <a:r>
                        <a:rPr sz="1200" dirty="0"/>
                        <a:t>. </a:t>
                      </a: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99" name="Заголовок 17"/>
          <p:cNvSpPr txBox="1">
            <a:spLocks noGrp="1"/>
          </p:cNvSpPr>
          <p:nvPr>
            <p:ph type="title"/>
          </p:nvPr>
        </p:nvSpPr>
        <p:spPr>
          <a:xfrm>
            <a:off x="1187624" y="2928933"/>
            <a:ext cx="1257281" cy="50006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rPr dirty="0"/>
              <a:t>БЫЛО</a:t>
            </a:r>
          </a:p>
        </p:txBody>
      </p:sp>
      <p:sp>
        <p:nvSpPr>
          <p:cNvPr id="300" name="Текст 20"/>
          <p:cNvSpPr txBox="1">
            <a:spLocks noGrp="1"/>
          </p:cNvSpPr>
          <p:nvPr>
            <p:ph type="body" sz="quarter" idx="1"/>
          </p:nvPr>
        </p:nvSpPr>
        <p:spPr>
          <a:xfrm>
            <a:off x="6156176" y="2930391"/>
            <a:ext cx="1428761" cy="50006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 b="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r>
              <a:t>СТАЛО</a:t>
            </a:r>
          </a:p>
        </p:txBody>
      </p:sp>
      <p:pic>
        <p:nvPicPr>
          <p:cNvPr id="9" name="Рисунок 8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56992"/>
            <a:ext cx="2448272" cy="3264363"/>
          </a:xfrm>
          <a:prstGeom prst="rect">
            <a:avLst/>
          </a:prstGeom>
        </p:spPr>
      </p:pic>
      <p:pic>
        <p:nvPicPr>
          <p:cNvPr id="10" name="Рисунок 9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429000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4770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22993" y="692696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С   09 августа  2021 </a:t>
            </a:r>
            <a:r>
              <a:rPr lang="ru-RU" dirty="0"/>
              <a:t>года  </a:t>
            </a:r>
            <a:r>
              <a:rPr lang="ru-RU" dirty="0" smtClean="0"/>
              <a:t>в  </a:t>
            </a:r>
            <a:r>
              <a:rPr lang="ru-RU" dirty="0"/>
              <a:t>ГБУ </a:t>
            </a:r>
            <a:r>
              <a:rPr lang="ru-RU" dirty="0" smtClean="0"/>
              <a:t>РД «Хасавюртовская ЦГБ им. </a:t>
            </a:r>
            <a:r>
              <a:rPr lang="ru-RU" dirty="0" err="1" smtClean="0"/>
              <a:t>Р.П.Аскерханова</a:t>
            </a:r>
            <a:r>
              <a:rPr lang="ru-RU" dirty="0" smtClean="0"/>
              <a:t> »  </a:t>
            </a:r>
            <a:r>
              <a:rPr lang="ru-RU" dirty="0"/>
              <a:t>запущен  </a:t>
            </a:r>
            <a:r>
              <a:rPr lang="ru-RU" dirty="0" smtClean="0"/>
              <a:t>пилотный  </a:t>
            </a:r>
            <a:r>
              <a:rPr lang="ru-RU" dirty="0"/>
              <a:t>проект </a:t>
            </a:r>
            <a:r>
              <a:rPr lang="ru-RU" dirty="0" smtClean="0"/>
              <a:t> «</a:t>
            </a:r>
            <a:r>
              <a:rPr lang="ru-RU" dirty="0"/>
              <a:t>Бережливая поликлиника »  совместно  с  Министерством здравоохранения РД.</a:t>
            </a:r>
          </a:p>
          <a:p>
            <a:r>
              <a:rPr lang="ru-RU" dirty="0" smtClean="0"/>
              <a:t>       В  рамках  реализации  проектов  </a:t>
            </a:r>
            <a:r>
              <a:rPr lang="ru-RU" dirty="0"/>
              <a:t>решились следующие задачи:</a:t>
            </a:r>
          </a:p>
          <a:p>
            <a:pPr marL="285750" lvl="0" indent="-285750"/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Сокращение </a:t>
            </a:r>
            <a:r>
              <a:rPr lang="ru-RU" dirty="0"/>
              <a:t>сроков ожидания медицинской помощи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Повышение  доступности медицинской помощи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Повышение удовлетворенности пациентов качеством медицинской помощи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Стандартизация  лечебно-диагностических процессов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Оптимизация рабочего </a:t>
            </a:r>
            <a:r>
              <a:rPr lang="ru-RU" dirty="0" smtClean="0"/>
              <a:t>пространства</a:t>
            </a:r>
          </a:p>
          <a:p>
            <a:pPr lvl="0"/>
            <a:endParaRPr lang="ru-RU" dirty="0"/>
          </a:p>
          <a:p>
            <a:pPr algn="just"/>
            <a:r>
              <a:rPr lang="ru-RU" dirty="0" smtClean="0"/>
              <a:t>      Основные </a:t>
            </a:r>
            <a:r>
              <a:rPr lang="ru-RU" dirty="0"/>
              <a:t>направления проектов: </a:t>
            </a:r>
            <a:endParaRPr lang="ru-RU" dirty="0" smtClean="0"/>
          </a:p>
          <a:p>
            <a:pPr algn="just"/>
            <a:r>
              <a:rPr lang="ru-RU" dirty="0" smtClean="0"/>
              <a:t>      оптимизация </a:t>
            </a:r>
            <a:r>
              <a:rPr lang="ru-RU" dirty="0"/>
              <a:t>работы регистратуры, установка современного оборудования, </a:t>
            </a:r>
            <a:r>
              <a:rPr lang="ru-RU" dirty="0" smtClean="0"/>
              <a:t>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организация </a:t>
            </a:r>
            <a:r>
              <a:rPr lang="ru-RU" dirty="0"/>
              <a:t>доступной среды для пациентов с ограниченными </a:t>
            </a:r>
            <a:r>
              <a:rPr lang="ru-RU" dirty="0" smtClean="0"/>
              <a:t>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возможностями здоровья и создания комфорта ожидания  около кабинетов,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оптимизация  работы </a:t>
            </a:r>
            <a:r>
              <a:rPr lang="ru-RU" dirty="0"/>
              <a:t>электронной предварительной записи, </a:t>
            </a:r>
            <a:r>
              <a:rPr lang="ru-RU" dirty="0" smtClean="0"/>
              <a:t>сокращение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времени  ожидания </a:t>
            </a:r>
            <a:r>
              <a:rPr lang="ru-RU" dirty="0"/>
              <a:t>забора </a:t>
            </a:r>
            <a:r>
              <a:rPr lang="ru-RU" dirty="0" err="1" smtClean="0"/>
              <a:t>крови,сокращение</a:t>
            </a:r>
            <a:r>
              <a:rPr lang="ru-RU" dirty="0" smtClean="0"/>
              <a:t> очереди перед кабинетами  врачей ,рациональное использование времени на приеме врача и </a:t>
            </a:r>
            <a:r>
              <a:rPr lang="ru-RU" dirty="0" err="1" smtClean="0"/>
              <a:t>мед.сестры,разработка</a:t>
            </a:r>
            <a:r>
              <a:rPr lang="ru-RU" dirty="0" smtClean="0"/>
              <a:t> навигационного оснащения.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229215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Заголовок 2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8758809" cy="811469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FF0000"/>
                </a:solidFill>
              </a:defRPr>
            </a:pPr>
            <a:r>
              <a:rPr lang="ru-RU" dirty="0" smtClean="0"/>
              <a:t>Создание комфорта для обслуживания пациентов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26" name="Текст 4"/>
          <p:cNvSpPr txBox="1">
            <a:spLocks noGrp="1"/>
          </p:cNvSpPr>
          <p:nvPr>
            <p:ph type="body" sz="quarter" idx="1"/>
          </p:nvPr>
        </p:nvSpPr>
        <p:spPr>
          <a:xfrm>
            <a:off x="0" y="1412775"/>
            <a:ext cx="1114425" cy="7858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err="1" smtClean="0"/>
              <a:t>Б</a:t>
            </a:r>
            <a:r>
              <a:rPr dirty="0" err="1" smtClean="0"/>
              <a:t>ыло</a:t>
            </a:r>
            <a:endParaRPr dirty="0"/>
          </a:p>
        </p:txBody>
      </p:sp>
      <p:sp>
        <p:nvSpPr>
          <p:cNvPr id="327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Прямоугольник 11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Прямоугольник 12"/>
          <p:cNvSpPr/>
          <p:nvPr/>
        </p:nvSpPr>
        <p:spPr>
          <a:xfrm>
            <a:off x="0" y="980728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Текст 6"/>
          <p:cNvSpPr>
            <a:spLocks noGrp="1"/>
          </p:cNvSpPr>
          <p:nvPr>
            <p:ph type="body" idx="13"/>
          </p:nvPr>
        </p:nvSpPr>
        <p:spPr>
          <a:xfrm>
            <a:off x="21431" y="4677814"/>
            <a:ext cx="1071563" cy="7143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300" b="1"/>
            </a:lvl1pPr>
          </a:lstStyle>
          <a:p>
            <a:r>
              <a:rPr lang="ru-RU" dirty="0" smtClean="0"/>
              <a:t> С</a:t>
            </a:r>
            <a:r>
              <a:rPr dirty="0" err="1" smtClean="0"/>
              <a:t>тало</a:t>
            </a:r>
            <a:endParaRPr dirty="0"/>
          </a:p>
        </p:txBody>
      </p:sp>
      <p:pic>
        <p:nvPicPr>
          <p:cNvPr id="12" name="Рисунок 11" descr="WhatsApp Image 2022-02-18 at 16.31.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169701"/>
            <a:ext cx="2016224" cy="2688299"/>
          </a:xfrm>
          <a:prstGeom prst="rect">
            <a:avLst/>
          </a:prstGeom>
        </p:spPr>
      </p:pic>
      <p:pic>
        <p:nvPicPr>
          <p:cNvPr id="14" name="Рисунок 13" descr="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340768"/>
            <a:ext cx="2016224" cy="2688299"/>
          </a:xfrm>
          <a:prstGeom prst="rect">
            <a:avLst/>
          </a:prstGeom>
        </p:spPr>
      </p:pic>
      <p:pic>
        <p:nvPicPr>
          <p:cNvPr id="15" name="Рисунок 14" descr="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340767"/>
            <a:ext cx="2016224" cy="2688299"/>
          </a:xfrm>
          <a:prstGeom prst="rect">
            <a:avLst/>
          </a:prstGeom>
        </p:spPr>
      </p:pic>
      <p:pic>
        <p:nvPicPr>
          <p:cNvPr id="16" name="Рисунок 15" descr="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169701"/>
            <a:ext cx="2016224" cy="26882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Прямоугольник 4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58ED5"/>
                </a:solidFill>
              </a:defRPr>
            </a:pPr>
            <a:endParaRPr/>
          </a:p>
        </p:txBody>
      </p:sp>
      <p:sp>
        <p:nvSpPr>
          <p:cNvPr id="338" name="Прямоугольник 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TextBox 19"/>
          <p:cNvSpPr txBox="1"/>
          <p:nvPr/>
        </p:nvSpPr>
        <p:spPr>
          <a:xfrm>
            <a:off x="1428728" y="1357297"/>
            <a:ext cx="9028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endParaRPr dirty="0"/>
          </a:p>
        </p:txBody>
      </p:sp>
      <p:pic>
        <p:nvPicPr>
          <p:cNvPr id="11" name="Рисунок 10" descr="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3456384" cy="4608512"/>
          </a:xfrm>
          <a:prstGeom prst="rect">
            <a:avLst/>
          </a:prstGeom>
        </p:spPr>
      </p:pic>
      <p:pic>
        <p:nvPicPr>
          <p:cNvPr id="12" name="Рисунок 11" descr="WhatsApp Image 2022-02-18 at 16.39.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456384" cy="46085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Прямоугольник 11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Прямоугольник 12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Прямоугольник 20"/>
          <p:cNvSpPr/>
          <p:nvPr/>
        </p:nvSpPr>
        <p:spPr>
          <a:xfrm>
            <a:off x="0" y="908720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TextBox 30"/>
          <p:cNvSpPr txBox="1"/>
          <p:nvPr/>
        </p:nvSpPr>
        <p:spPr>
          <a:xfrm>
            <a:off x="1928794" y="285728"/>
            <a:ext cx="66437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000" cap="all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итоги  проекта </a:t>
            </a:r>
          </a:p>
        </p:txBody>
      </p:sp>
      <p:sp>
        <p:nvSpPr>
          <p:cNvPr id="395" name="Прямоугольник"/>
          <p:cNvSpPr/>
          <p:nvPr/>
        </p:nvSpPr>
        <p:spPr>
          <a:xfrm>
            <a:off x="1187624" y="1196752"/>
            <a:ext cx="7200800" cy="82268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Регистрация всех пациентов по электронной записи, распределение администратором на входе.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Прямоугольник"/>
          <p:cNvSpPr/>
          <p:nvPr/>
        </p:nvSpPr>
        <p:spPr>
          <a:xfrm>
            <a:off x="1187624" y="2996949"/>
            <a:ext cx="7200800" cy="72008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Контроль за очередью и сокращение времени пребывания пациентов.</a:t>
            </a:r>
          </a:p>
        </p:txBody>
      </p:sp>
      <p:sp>
        <p:nvSpPr>
          <p:cNvPr id="401" name="Прямоугольник"/>
          <p:cNvSpPr/>
          <p:nvPr/>
        </p:nvSpPr>
        <p:spPr>
          <a:xfrm>
            <a:off x="1187624" y="3789040"/>
            <a:ext cx="7200799" cy="7920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-центра 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Прямоугольник"/>
          <p:cNvSpPr/>
          <p:nvPr/>
        </p:nvSpPr>
        <p:spPr>
          <a:xfrm>
            <a:off x="1187624" y="2126371"/>
            <a:ext cx="7200800" cy="79209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400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средств автоматизации рабочих мест регистраторов и врачей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обновление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аппаратуры.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Box 74"/>
          <p:cNvSpPr txBox="1"/>
          <p:nvPr/>
        </p:nvSpPr>
        <p:spPr>
          <a:xfrm>
            <a:off x="2428860" y="214289"/>
            <a:ext cx="6072231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200" b="1" i="1" cap="all">
                <a:solidFill>
                  <a:srgbClr val="C00000"/>
                </a:solidFill>
              </a:defRPr>
            </a:lvl1pPr>
          </a:lstStyle>
          <a:p>
            <a:r>
              <a:t>Тиражирование</a:t>
            </a:r>
          </a:p>
        </p:txBody>
      </p:sp>
      <p:sp>
        <p:nvSpPr>
          <p:cNvPr id="415" name="Прямоугольник 2"/>
          <p:cNvSpPr txBox="1"/>
          <p:nvPr/>
        </p:nvSpPr>
        <p:spPr>
          <a:xfrm>
            <a:off x="107504" y="714356"/>
            <a:ext cx="86079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solidFill>
                  <a:srgbClr val="FF0000"/>
                </a:solidFill>
              </a:defRPr>
            </a:pPr>
            <a:endParaRPr dirty="0"/>
          </a:p>
          <a:p>
            <a:pPr algn="ctr">
              <a:defRPr sz="2200" b="1" i="1">
                <a:solidFill>
                  <a:srgbClr val="FF0000"/>
                </a:solidFill>
              </a:defRPr>
            </a:pPr>
            <a:r>
              <a:rPr dirty="0" err="1"/>
              <a:t>Поликлиника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останавливается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достигнутом</a:t>
            </a:r>
            <a:r>
              <a:rPr dirty="0"/>
              <a:t>!</a:t>
            </a:r>
          </a:p>
          <a:p>
            <a:pPr algn="ctr">
              <a:defRPr sz="800">
                <a:solidFill>
                  <a:srgbClr val="FF0000"/>
                </a:solidFill>
              </a:defRPr>
            </a:pPr>
            <a:endParaRPr dirty="0"/>
          </a:p>
          <a:p>
            <a:pPr algn="ctr">
              <a:defRPr sz="2000">
                <a:solidFill>
                  <a:srgbClr val="002060"/>
                </a:solidFill>
              </a:defRPr>
            </a:pPr>
            <a:r>
              <a:rPr dirty="0"/>
              <a:t>      </a:t>
            </a:r>
          </a:p>
        </p:txBody>
      </p:sp>
      <p:grpSp>
        <p:nvGrpSpPr>
          <p:cNvPr id="418" name="object 4"/>
          <p:cNvGrpSpPr/>
          <p:nvPr/>
        </p:nvGrpSpPr>
        <p:grpSpPr>
          <a:xfrm>
            <a:off x="2295525" y="2272390"/>
            <a:ext cx="5357851" cy="856866"/>
            <a:chOff x="0" y="0"/>
            <a:chExt cx="5357850" cy="856864"/>
          </a:xfrm>
        </p:grpSpPr>
        <p:sp>
          <p:nvSpPr>
            <p:cNvPr id="416" name="Фигура"/>
            <p:cNvSpPr/>
            <p:nvPr/>
          </p:nvSpPr>
          <p:spPr>
            <a:xfrm>
              <a:off x="0" y="0"/>
              <a:ext cx="5357613" cy="85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3" y="0"/>
                  </a:moveTo>
                  <a:lnTo>
                    <a:pt x="527" y="0"/>
                  </a:lnTo>
                  <a:lnTo>
                    <a:pt x="361" y="184"/>
                  </a:lnTo>
                  <a:lnTo>
                    <a:pt x="216" y="695"/>
                  </a:lnTo>
                  <a:lnTo>
                    <a:pt x="102" y="1474"/>
                  </a:lnTo>
                  <a:lnTo>
                    <a:pt x="27" y="2462"/>
                  </a:lnTo>
                  <a:lnTo>
                    <a:pt x="0" y="3599"/>
                  </a:lnTo>
                  <a:lnTo>
                    <a:pt x="0" y="18001"/>
                  </a:lnTo>
                  <a:lnTo>
                    <a:pt x="27" y="19138"/>
                  </a:lnTo>
                  <a:lnTo>
                    <a:pt x="102" y="20126"/>
                  </a:lnTo>
                  <a:lnTo>
                    <a:pt x="216" y="20905"/>
                  </a:lnTo>
                  <a:lnTo>
                    <a:pt x="361" y="21416"/>
                  </a:lnTo>
                  <a:lnTo>
                    <a:pt x="527" y="21600"/>
                  </a:lnTo>
                  <a:lnTo>
                    <a:pt x="21073" y="21600"/>
                  </a:lnTo>
                  <a:lnTo>
                    <a:pt x="21239" y="21416"/>
                  </a:lnTo>
                  <a:lnTo>
                    <a:pt x="21384" y="20905"/>
                  </a:lnTo>
                  <a:lnTo>
                    <a:pt x="21498" y="20126"/>
                  </a:lnTo>
                  <a:lnTo>
                    <a:pt x="21573" y="19138"/>
                  </a:lnTo>
                  <a:lnTo>
                    <a:pt x="21600" y="18001"/>
                  </a:lnTo>
                  <a:lnTo>
                    <a:pt x="21600" y="3599"/>
                  </a:lnTo>
                  <a:lnTo>
                    <a:pt x="21573" y="2462"/>
                  </a:lnTo>
                  <a:lnTo>
                    <a:pt x="21498" y="1474"/>
                  </a:lnTo>
                  <a:lnTo>
                    <a:pt x="21384" y="695"/>
                  </a:lnTo>
                  <a:lnTo>
                    <a:pt x="21239" y="184"/>
                  </a:lnTo>
                  <a:lnTo>
                    <a:pt x="210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hueOff val="-206663"/>
                    <a:satOff val="29896"/>
                    <a:lumOff val="29240"/>
                  </a:schemeClr>
                </a:gs>
                <a:gs pos="35000">
                  <a:srgbClr val="D8C9EE"/>
                </a:gs>
                <a:gs pos="100000">
                  <a:schemeClr val="accent4">
                    <a:hueOff val="-242556"/>
                    <a:satOff val="32941"/>
                    <a:lumOff val="43328"/>
                  </a:schemeClr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defRPr sz="800" b="1"/>
              </a:pPr>
              <a:endParaRPr/>
            </a:p>
          </p:txBody>
        </p:sp>
        <p:sp>
          <p:nvSpPr>
            <p:cNvPr id="417" name="Переход на электронный документооборот"/>
            <p:cNvSpPr txBox="1"/>
            <p:nvPr/>
          </p:nvSpPr>
          <p:spPr>
            <a:xfrm>
              <a:off x="0" y="0"/>
              <a:ext cx="5357851" cy="395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just">
                <a:defRPr sz="8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</a:t>
              </a:r>
            </a:p>
            <a:p>
              <a:pPr algn="just">
                <a:defRPr sz="2000"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 Переход на электронный документооборот </a:t>
              </a:r>
            </a:p>
          </p:txBody>
        </p:sp>
      </p:grpSp>
      <p:grpSp>
        <p:nvGrpSpPr>
          <p:cNvPr id="421" name="object 9"/>
          <p:cNvGrpSpPr/>
          <p:nvPr/>
        </p:nvGrpSpPr>
        <p:grpSpPr>
          <a:xfrm>
            <a:off x="2295287" y="3477121"/>
            <a:ext cx="5429289" cy="866585"/>
            <a:chOff x="-237" y="-9715"/>
            <a:chExt cx="5429287" cy="866584"/>
          </a:xfrm>
        </p:grpSpPr>
        <p:sp>
          <p:nvSpPr>
            <p:cNvPr id="419" name="Фигура"/>
            <p:cNvSpPr/>
            <p:nvPr/>
          </p:nvSpPr>
          <p:spPr>
            <a:xfrm>
              <a:off x="0" y="0"/>
              <a:ext cx="5428814" cy="85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9" y="0"/>
                  </a:moveTo>
                  <a:lnTo>
                    <a:pt x="521" y="0"/>
                  </a:lnTo>
                  <a:lnTo>
                    <a:pt x="357" y="184"/>
                  </a:lnTo>
                  <a:lnTo>
                    <a:pt x="213" y="695"/>
                  </a:lnTo>
                  <a:lnTo>
                    <a:pt x="101" y="1475"/>
                  </a:lnTo>
                  <a:lnTo>
                    <a:pt x="27" y="2463"/>
                  </a:lnTo>
                  <a:lnTo>
                    <a:pt x="0" y="3602"/>
                  </a:lnTo>
                  <a:lnTo>
                    <a:pt x="0" y="18001"/>
                  </a:lnTo>
                  <a:lnTo>
                    <a:pt x="27" y="19140"/>
                  </a:lnTo>
                  <a:lnTo>
                    <a:pt x="101" y="20128"/>
                  </a:lnTo>
                  <a:lnTo>
                    <a:pt x="213" y="20906"/>
                  </a:lnTo>
                  <a:lnTo>
                    <a:pt x="357" y="21417"/>
                  </a:lnTo>
                  <a:lnTo>
                    <a:pt x="521" y="21600"/>
                  </a:lnTo>
                  <a:lnTo>
                    <a:pt x="21079" y="21600"/>
                  </a:lnTo>
                  <a:lnTo>
                    <a:pt x="21244" y="21417"/>
                  </a:lnTo>
                  <a:lnTo>
                    <a:pt x="21387" y="20906"/>
                  </a:lnTo>
                  <a:lnTo>
                    <a:pt x="21500" y="20128"/>
                  </a:lnTo>
                  <a:lnTo>
                    <a:pt x="21573" y="19140"/>
                  </a:lnTo>
                  <a:lnTo>
                    <a:pt x="21600" y="18001"/>
                  </a:lnTo>
                  <a:lnTo>
                    <a:pt x="21600" y="3602"/>
                  </a:lnTo>
                  <a:lnTo>
                    <a:pt x="21573" y="2463"/>
                  </a:lnTo>
                  <a:lnTo>
                    <a:pt x="21500" y="1475"/>
                  </a:lnTo>
                  <a:lnTo>
                    <a:pt x="21387" y="695"/>
                  </a:lnTo>
                  <a:lnTo>
                    <a:pt x="21244" y="184"/>
                  </a:lnTo>
                  <a:lnTo>
                    <a:pt x="2107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hueOff val="-39879"/>
                    <a:satOff val="52282"/>
                    <a:lumOff val="29251"/>
                  </a:schemeClr>
                </a:gs>
                <a:gs pos="35000">
                  <a:srgbClr val="FFBFBE"/>
                </a:gs>
                <a:gs pos="100000">
                  <a:schemeClr val="accent2">
                    <a:hueOff val="-44018"/>
                    <a:satOff val="52282"/>
                    <a:lumOff val="42346"/>
                  </a:schemeClr>
                </a:gs>
              </a:gsLst>
              <a:lin ang="16200000" scaled="0"/>
            </a:gradFill>
            <a:ln w="9525" cap="flat">
              <a:solidFill>
                <a:srgbClr val="BE4B48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 b="1"/>
              </a:pPr>
              <a:endParaRPr/>
            </a:p>
          </p:txBody>
        </p:sp>
        <p:sp>
          <p:nvSpPr>
            <p:cNvPr id="420" name="Оптимизация работы врачей специалистов"/>
            <p:cNvSpPr txBox="1"/>
            <p:nvPr/>
          </p:nvSpPr>
          <p:spPr>
            <a:xfrm>
              <a:off x="-238" y="-9716"/>
              <a:ext cx="5429289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b="1"/>
              </a:pPr>
              <a:endParaRPr/>
            </a:p>
            <a:p>
              <a:pPr>
                <a:defRPr b="1"/>
              </a:pPr>
              <a:r>
                <a:t>      Оптимизация работы врачей специалистов</a:t>
              </a:r>
            </a:p>
          </p:txBody>
        </p:sp>
      </p:grpSp>
      <p:grpSp>
        <p:nvGrpSpPr>
          <p:cNvPr id="424" name="object 14"/>
          <p:cNvGrpSpPr/>
          <p:nvPr/>
        </p:nvGrpSpPr>
        <p:grpSpPr>
          <a:xfrm>
            <a:off x="2276221" y="4522607"/>
            <a:ext cx="5500727" cy="1343212"/>
            <a:chOff x="-243" y="-243108"/>
            <a:chExt cx="5500726" cy="1343211"/>
          </a:xfrm>
        </p:grpSpPr>
        <p:sp>
          <p:nvSpPr>
            <p:cNvPr id="422" name="Фигура"/>
            <p:cNvSpPr/>
            <p:nvPr/>
          </p:nvSpPr>
          <p:spPr>
            <a:xfrm>
              <a:off x="0" y="0"/>
              <a:ext cx="5500239" cy="85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6" y="0"/>
                  </a:moveTo>
                  <a:lnTo>
                    <a:pt x="524" y="0"/>
                  </a:lnTo>
                  <a:lnTo>
                    <a:pt x="359" y="184"/>
                  </a:lnTo>
                  <a:lnTo>
                    <a:pt x="215" y="695"/>
                  </a:lnTo>
                  <a:lnTo>
                    <a:pt x="101" y="1475"/>
                  </a:lnTo>
                  <a:lnTo>
                    <a:pt x="27" y="2463"/>
                  </a:lnTo>
                  <a:lnTo>
                    <a:pt x="0" y="3600"/>
                  </a:lnTo>
                  <a:lnTo>
                    <a:pt x="0" y="18000"/>
                  </a:lnTo>
                  <a:lnTo>
                    <a:pt x="27" y="19138"/>
                  </a:lnTo>
                  <a:lnTo>
                    <a:pt x="101" y="20127"/>
                  </a:lnTo>
                  <a:lnTo>
                    <a:pt x="215" y="20906"/>
                  </a:lnTo>
                  <a:lnTo>
                    <a:pt x="359" y="21417"/>
                  </a:lnTo>
                  <a:lnTo>
                    <a:pt x="524" y="21600"/>
                  </a:lnTo>
                  <a:lnTo>
                    <a:pt x="21076" y="21600"/>
                  </a:lnTo>
                  <a:lnTo>
                    <a:pt x="21241" y="21417"/>
                  </a:lnTo>
                  <a:lnTo>
                    <a:pt x="21385" y="20906"/>
                  </a:lnTo>
                  <a:lnTo>
                    <a:pt x="21499" y="20127"/>
                  </a:lnTo>
                  <a:lnTo>
                    <a:pt x="21573" y="19138"/>
                  </a:lnTo>
                  <a:lnTo>
                    <a:pt x="21600" y="18000"/>
                  </a:lnTo>
                  <a:lnTo>
                    <a:pt x="21600" y="3600"/>
                  </a:lnTo>
                  <a:lnTo>
                    <a:pt x="21573" y="2463"/>
                  </a:lnTo>
                  <a:lnTo>
                    <a:pt x="21499" y="1475"/>
                  </a:lnTo>
                  <a:lnTo>
                    <a:pt x="21385" y="695"/>
                  </a:lnTo>
                  <a:lnTo>
                    <a:pt x="21241" y="184"/>
                  </a:lnTo>
                  <a:lnTo>
                    <a:pt x="21076" y="0"/>
                  </a:lnTo>
                  <a:close/>
                </a:path>
              </a:pathLst>
            </a:custGeom>
            <a:solidFill>
              <a:schemeClr val="accent6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tabLst>
                  <a:tab pos="571500" algn="l"/>
                </a:tabLst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Оптимизация  работы участковой службы"/>
            <p:cNvSpPr txBox="1"/>
            <p:nvPr/>
          </p:nvSpPr>
          <p:spPr>
            <a:xfrm>
              <a:off x="-244" y="-243109"/>
              <a:ext cx="5500727" cy="1343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tabLst>
                  <a:tab pos="571500" algn="l"/>
                </a:tabLst>
                <a:defRPr>
                  <a:solidFill>
                    <a:srgbClr val="006000"/>
                  </a:solidFill>
                </a:defRPr>
              </a:pPr>
              <a:endParaRPr/>
            </a:p>
            <a:p>
              <a:pPr>
                <a:tabLst>
                  <a:tab pos="571500" algn="l"/>
                </a:tabLst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</a:t>
              </a:r>
            </a:p>
            <a:p>
              <a:pPr>
                <a:tabLst>
                  <a:tab pos="571500" algn="l"/>
                </a:tabLst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     </a:t>
              </a:r>
              <a:r>
                <a:rPr>
                  <a:latin typeface="+mj-lt"/>
                  <a:ea typeface="+mj-ea"/>
                  <a:cs typeface="+mj-cs"/>
                  <a:sym typeface="Calibri"/>
                </a:rPr>
                <a:t>Оптимизация  работы участковой службы</a:t>
              </a:r>
              <a:endParaRPr>
                <a:solidFill>
                  <a:srgbClr val="FFFFFF"/>
                </a:solidFill>
              </a:endParaRPr>
            </a:p>
            <a:p>
              <a:pPr>
                <a:tabLst>
                  <a:tab pos="571500" algn="l"/>
                </a:tabLst>
                <a:defRPr>
                  <a:solidFill>
                    <a:srgbClr val="006000"/>
                  </a:solidFill>
                </a:defRPr>
              </a:pPr>
              <a:endParaRPr/>
            </a:p>
            <a:p>
              <a:pPr>
                <a:tabLst>
                  <a:tab pos="571500" algn="l"/>
                </a:tabLst>
                <a:defRPr>
                  <a:solidFill>
                    <a:srgbClr val="006000"/>
                  </a:solidFill>
                </a:defRPr>
              </a:pPr>
              <a:r>
                <a:t>      </a:t>
              </a:r>
            </a:p>
          </p:txBody>
        </p:sp>
      </p:grpSp>
      <p:sp>
        <p:nvSpPr>
          <p:cNvPr id="425" name="object 33"/>
          <p:cNvSpPr/>
          <p:nvPr/>
        </p:nvSpPr>
        <p:spPr>
          <a:xfrm>
            <a:off x="938203" y="2272390"/>
            <a:ext cx="720599" cy="698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65"/>
                </a:moveTo>
                <a:lnTo>
                  <a:pt x="283" y="2055"/>
                </a:lnTo>
                <a:lnTo>
                  <a:pt x="1054" y="985"/>
                </a:lnTo>
                <a:lnTo>
                  <a:pt x="2199" y="264"/>
                </a:lnTo>
                <a:lnTo>
                  <a:pt x="3601" y="0"/>
                </a:lnTo>
                <a:lnTo>
                  <a:pt x="17999" y="0"/>
                </a:lnTo>
                <a:lnTo>
                  <a:pt x="19401" y="264"/>
                </a:lnTo>
                <a:lnTo>
                  <a:pt x="20546" y="985"/>
                </a:lnTo>
                <a:lnTo>
                  <a:pt x="21317" y="2055"/>
                </a:lnTo>
                <a:lnTo>
                  <a:pt x="21600" y="3365"/>
                </a:lnTo>
                <a:lnTo>
                  <a:pt x="21600" y="18235"/>
                </a:lnTo>
                <a:lnTo>
                  <a:pt x="21317" y="19545"/>
                </a:lnTo>
                <a:lnTo>
                  <a:pt x="20546" y="20615"/>
                </a:lnTo>
                <a:lnTo>
                  <a:pt x="19401" y="21336"/>
                </a:lnTo>
                <a:lnTo>
                  <a:pt x="17999" y="21600"/>
                </a:lnTo>
                <a:lnTo>
                  <a:pt x="3601" y="21600"/>
                </a:lnTo>
                <a:lnTo>
                  <a:pt x="2199" y="21336"/>
                </a:lnTo>
                <a:lnTo>
                  <a:pt x="1054" y="20615"/>
                </a:lnTo>
                <a:lnTo>
                  <a:pt x="283" y="19545"/>
                </a:lnTo>
                <a:lnTo>
                  <a:pt x="0" y="18235"/>
                </a:lnTo>
                <a:lnTo>
                  <a:pt x="0" y="336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6" name="object 40"/>
          <p:cNvSpPr txBox="1"/>
          <p:nvPr/>
        </p:nvSpPr>
        <p:spPr>
          <a:xfrm>
            <a:off x="1081078" y="2343828"/>
            <a:ext cx="32861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3600" b="1">
                <a:solidFill>
                  <a:srgbClr val="7030A0"/>
                </a:solidFill>
              </a:defRPr>
            </a:lvl1pPr>
          </a:lstStyle>
          <a:p>
            <a:pPr algn="r"/>
            <a:r>
              <a:rPr dirty="0" smtClean="0"/>
              <a:t>1</a:t>
            </a:r>
            <a:endParaRPr dirty="0"/>
          </a:p>
        </p:txBody>
      </p:sp>
      <p:sp>
        <p:nvSpPr>
          <p:cNvPr id="427" name="object 34"/>
          <p:cNvSpPr/>
          <p:nvPr/>
        </p:nvSpPr>
        <p:spPr>
          <a:xfrm>
            <a:off x="938203" y="3486836"/>
            <a:ext cx="719138" cy="699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65"/>
                </a:moveTo>
                <a:lnTo>
                  <a:pt x="283" y="2055"/>
                </a:lnTo>
                <a:lnTo>
                  <a:pt x="1054" y="985"/>
                </a:lnTo>
                <a:lnTo>
                  <a:pt x="2199" y="264"/>
                </a:lnTo>
                <a:lnTo>
                  <a:pt x="3600" y="0"/>
                </a:lnTo>
                <a:lnTo>
                  <a:pt x="17996" y="0"/>
                </a:lnTo>
                <a:lnTo>
                  <a:pt x="19398" y="264"/>
                </a:lnTo>
                <a:lnTo>
                  <a:pt x="20544" y="985"/>
                </a:lnTo>
                <a:lnTo>
                  <a:pt x="21317" y="2055"/>
                </a:lnTo>
                <a:lnTo>
                  <a:pt x="21600" y="3365"/>
                </a:lnTo>
                <a:lnTo>
                  <a:pt x="21600" y="18235"/>
                </a:lnTo>
                <a:lnTo>
                  <a:pt x="21317" y="19545"/>
                </a:lnTo>
                <a:lnTo>
                  <a:pt x="20544" y="20615"/>
                </a:lnTo>
                <a:lnTo>
                  <a:pt x="19398" y="21336"/>
                </a:lnTo>
                <a:lnTo>
                  <a:pt x="17996" y="21600"/>
                </a:lnTo>
                <a:lnTo>
                  <a:pt x="3600" y="21600"/>
                </a:lnTo>
                <a:lnTo>
                  <a:pt x="2199" y="21336"/>
                </a:lnTo>
                <a:lnTo>
                  <a:pt x="1054" y="20615"/>
                </a:lnTo>
                <a:lnTo>
                  <a:pt x="283" y="19545"/>
                </a:lnTo>
                <a:lnTo>
                  <a:pt x="0" y="18235"/>
                </a:lnTo>
                <a:lnTo>
                  <a:pt x="0" y="336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object 35"/>
          <p:cNvSpPr txBox="1"/>
          <p:nvPr/>
        </p:nvSpPr>
        <p:spPr>
          <a:xfrm>
            <a:off x="1152516" y="3558274"/>
            <a:ext cx="25717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3600" b="1">
                <a:solidFill>
                  <a:schemeClr val="accent2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29" name="object 36"/>
          <p:cNvSpPr/>
          <p:nvPr/>
        </p:nvSpPr>
        <p:spPr>
          <a:xfrm>
            <a:off x="938203" y="4772720"/>
            <a:ext cx="720726" cy="76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65"/>
                </a:moveTo>
                <a:lnTo>
                  <a:pt x="283" y="2055"/>
                </a:lnTo>
                <a:lnTo>
                  <a:pt x="1054" y="985"/>
                </a:lnTo>
                <a:lnTo>
                  <a:pt x="2199" y="264"/>
                </a:lnTo>
                <a:lnTo>
                  <a:pt x="3600" y="0"/>
                </a:lnTo>
                <a:lnTo>
                  <a:pt x="18000" y="0"/>
                </a:lnTo>
                <a:lnTo>
                  <a:pt x="19401" y="264"/>
                </a:lnTo>
                <a:lnTo>
                  <a:pt x="20546" y="985"/>
                </a:lnTo>
                <a:lnTo>
                  <a:pt x="21317" y="2055"/>
                </a:lnTo>
                <a:lnTo>
                  <a:pt x="21600" y="3365"/>
                </a:lnTo>
                <a:lnTo>
                  <a:pt x="21600" y="18235"/>
                </a:lnTo>
                <a:lnTo>
                  <a:pt x="21317" y="19545"/>
                </a:lnTo>
                <a:lnTo>
                  <a:pt x="20546" y="20615"/>
                </a:lnTo>
                <a:lnTo>
                  <a:pt x="19401" y="21336"/>
                </a:lnTo>
                <a:lnTo>
                  <a:pt x="18000" y="21600"/>
                </a:lnTo>
                <a:lnTo>
                  <a:pt x="3600" y="21600"/>
                </a:lnTo>
                <a:lnTo>
                  <a:pt x="2199" y="21336"/>
                </a:lnTo>
                <a:lnTo>
                  <a:pt x="1054" y="20615"/>
                </a:lnTo>
                <a:lnTo>
                  <a:pt x="283" y="19545"/>
                </a:lnTo>
                <a:lnTo>
                  <a:pt x="0" y="18235"/>
                </a:lnTo>
                <a:lnTo>
                  <a:pt x="0" y="3365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E46C0A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0" name="object 41"/>
          <p:cNvSpPr txBox="1"/>
          <p:nvPr/>
        </p:nvSpPr>
        <p:spPr>
          <a:xfrm>
            <a:off x="1081078" y="4415530"/>
            <a:ext cx="25717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3600" b="1">
                <a:solidFill>
                  <a:srgbClr val="E46C0A"/>
                </a:solidFill>
              </a:defRPr>
            </a:pPr>
            <a:endParaRPr dirty="0"/>
          </a:p>
          <a:p>
            <a:pPr indent="12700" algn="r">
              <a:defRPr sz="3600" b="1">
                <a:solidFill>
                  <a:srgbClr val="E46C0A"/>
                </a:solidFill>
              </a:defRPr>
            </a:pPr>
            <a:r>
              <a:rPr dirty="0"/>
              <a:t>3</a:t>
            </a:r>
          </a:p>
        </p:txBody>
      </p:sp>
      <p:sp>
        <p:nvSpPr>
          <p:cNvPr id="431" name="Прямоугольник 19"/>
          <p:cNvSpPr/>
          <p:nvPr/>
        </p:nvSpPr>
        <p:spPr>
          <a:xfrm>
            <a:off x="0" y="908720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Прямоугольник 26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Прямоугольник 27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Прямоугольник 33"/>
          <p:cNvSpPr/>
          <p:nvPr/>
        </p:nvSpPr>
        <p:spPr>
          <a:xfrm>
            <a:off x="8715403" y="0"/>
            <a:ext cx="214283" cy="6858000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Прямоугольник 34"/>
          <p:cNvSpPr/>
          <p:nvPr/>
        </p:nvSpPr>
        <p:spPr>
          <a:xfrm>
            <a:off x="8929717" y="0"/>
            <a:ext cx="214283" cy="6858000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8347924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ctr">
              <a:defRPr sz="2400"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ГБУ РД «Хасавюртовская ЦГБ им. Р. П. </a:t>
            </a:r>
            <a:r>
              <a:rPr lang="ru-RU" dirty="0" err="1" smtClean="0"/>
              <a:t>Аскерханова</a:t>
            </a:r>
            <a:r>
              <a:rPr lang="ru-RU" dirty="0" smtClean="0"/>
              <a:t>»</a:t>
            </a:r>
          </a:p>
          <a:p>
            <a:pPr algn="ctr">
              <a:defRPr sz="3600" b="1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lang="ru-RU" sz="600" dirty="0" smtClean="0"/>
          </a:p>
          <a:p>
            <a:pPr algn="ctr">
              <a:defRPr sz="3600" b="1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 smtClean="0"/>
              <a:t>СПАСИБО ЗА ВНИМАНИЕ!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32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1" name="Прямоугольник 33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2" name="Прямоугольник 34"/>
          <p:cNvSpPr/>
          <p:nvPr/>
        </p:nvSpPr>
        <p:spPr>
          <a:xfrm>
            <a:off x="0" y="1124744"/>
            <a:ext cx="8715404" cy="142877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132" name="Схема 18"/>
          <p:cNvGrpSpPr/>
          <p:nvPr/>
        </p:nvGrpSpPr>
        <p:grpSpPr>
          <a:xfrm>
            <a:off x="80101" y="2852936"/>
            <a:ext cx="8524347" cy="1685698"/>
            <a:chOff x="0" y="-1"/>
            <a:chExt cx="8524345" cy="1685697"/>
          </a:xfrm>
        </p:grpSpPr>
        <p:sp>
          <p:nvSpPr>
            <p:cNvPr id="123" name="Закругленный прямоугольник"/>
            <p:cNvSpPr/>
            <p:nvPr/>
          </p:nvSpPr>
          <p:spPr>
            <a:xfrm>
              <a:off x="0" y="-1"/>
              <a:ext cx="8524345" cy="875235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 sz="1600" b="1">
                  <a:solidFill>
                    <a:srgbClr val="FFFFFF"/>
                  </a:solidFill>
                </a:defRPr>
              </a:pP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 sz="1600" b="1">
                  <a:solidFill>
                    <a:srgbClr val="FFFFFF"/>
                  </a:solidFill>
                </a:defRPr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Приказ МЗ РД от 28.05.21 №787-Л «О внесение изменения в приложении к приказу МЗРД от  08.09.2020г. №817-Л «О Реализации проекта «Новая Модель медицинской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организации,оказывающей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первичную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медико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- санитарную помощь»»</a:t>
              </a:r>
            </a:p>
            <a:p>
              <a:endParaRPr dirty="0"/>
            </a:p>
          </p:txBody>
        </p:sp>
        <p:sp>
          <p:nvSpPr>
            <p:cNvPr id="126" name="Закругленный прямоугольник"/>
            <p:cNvSpPr/>
            <p:nvPr/>
          </p:nvSpPr>
          <p:spPr>
            <a:xfrm>
              <a:off x="0" y="928091"/>
              <a:ext cx="8524345" cy="757605"/>
            </a:xfrm>
            <a:prstGeom prst="roundRect">
              <a:avLst>
                <a:gd name="adj" fmla="val 7500"/>
              </a:avLst>
            </a:prstGeom>
            <a:solidFill>
              <a:schemeClr val="accent1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28" name="Приказ от 09.11.18 №107/2-П «О формировании рабочих групп в ГБУ РД ДП №1»"/>
            <p:cNvSpPr txBox="1"/>
            <p:nvPr/>
          </p:nvSpPr>
          <p:spPr>
            <a:xfrm>
              <a:off x="0" y="947242"/>
              <a:ext cx="7729619" cy="584773"/>
            </a:xfrm>
            <a:prstGeom prst="rect">
              <a:avLst/>
            </a:prstGeom>
            <a:noFill/>
            <a:ln w="12700" cap="flat">
              <a:solidFill>
                <a:schemeClr val="accent6">
                  <a:lumMod val="60000"/>
                  <a:lumOff val="40000"/>
                </a:scheme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600" b="1">
                  <a:solidFill>
                    <a:srgbClr val="FFFFFF"/>
                  </a:solidFill>
                </a:defRPr>
              </a:lvl1pPr>
            </a:lstStyle>
            <a:p>
              <a:r>
                <a:rPr dirty="0" err="1" smtClean="0">
                  <a:latin typeface="Times New Roman" pitchFamily="18" charset="0"/>
                  <a:cs typeface="Times New Roman" pitchFamily="18" charset="0"/>
                </a:rPr>
                <a:t>Приказ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dirty="0" err="1" smtClean="0">
                  <a:latin typeface="Times New Roman" pitchFamily="18" charset="0"/>
                  <a:cs typeface="Times New Roman" pitchFamily="18" charset="0"/>
                </a:rPr>
                <a:t>от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28.07.2021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№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381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«О </a:t>
              </a:r>
              <a:r>
                <a:rPr dirty="0" err="1" smtClean="0">
                  <a:latin typeface="Times New Roman" pitchFamily="18" charset="0"/>
                  <a:cs typeface="Times New Roman" pitchFamily="18" charset="0"/>
                </a:rPr>
                <a:t>формировании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dirty="0" err="1" smtClean="0">
                  <a:latin typeface="Times New Roman" pitchFamily="18" charset="0"/>
                  <a:cs typeface="Times New Roman" pitchFamily="18" charset="0"/>
                </a:rPr>
                <a:t>рабочих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dirty="0" err="1" smtClean="0">
                  <a:latin typeface="Times New Roman" pitchFamily="18" charset="0"/>
                  <a:cs typeface="Times New Roman" pitchFamily="18" charset="0"/>
                </a:rPr>
                <a:t>групп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в ГБУ РД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Хасавюртовская ЦГБ им. Р. П</a:t>
              </a:r>
              <a:r>
                <a:rPr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Закругленный прямоугольник"/>
          <p:cNvSpPr/>
          <p:nvPr/>
        </p:nvSpPr>
        <p:spPr>
          <a:xfrm>
            <a:off x="80101" y="1999980"/>
            <a:ext cx="8524347" cy="757606"/>
          </a:xfrm>
          <a:prstGeom prst="roundRect">
            <a:avLst>
              <a:gd name="adj" fmla="val 7500"/>
            </a:avLst>
          </a:prstGeom>
          <a:solidFill>
            <a:schemeClr val="accent1"/>
          </a:solidFill>
          <a:ln w="38100" cap="flat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just">
              <a:defRPr sz="1600" b="1">
                <a:solidFill>
                  <a:srgbClr val="FFFFFF"/>
                </a:solidFill>
              </a:defRPr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 sz="1600" b="1">
                <a:solidFill>
                  <a:srgbClr val="FFFFFF"/>
                </a:solidFill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МЗ РД от 10.09.18 №852-М «О Проектном офисе по реализации на территории 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пилотного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 «Бережливая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поликлинника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dirty="0"/>
          </a:p>
        </p:txBody>
      </p:sp>
      <p:sp>
        <p:nvSpPr>
          <p:cNvPr id="21" name="TextBox 20"/>
          <p:cNvSpPr txBox="1"/>
          <p:nvPr/>
        </p:nvSpPr>
        <p:spPr>
          <a:xfrm>
            <a:off x="1187624" y="260648"/>
            <a:ext cx="590465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 sz="2000" b="1" cap="all">
                <a:latin typeface="Arial"/>
                <a:ea typeface="Arial"/>
                <a:cs typeface="Arial"/>
                <a:sym typeface="Arial"/>
              </a:defRPr>
            </a:pP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НОРМАТИВное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регулирование  ПРОЕКТА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0217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0" y="1903768"/>
            <a:ext cx="30120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КАЙ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- 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изменение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1893840"/>
            <a:ext cx="302433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ДЗЕН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– 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к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sym typeface="Calibri"/>
              </a:rPr>
              <a:t> 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лучшему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89" y="2708920"/>
            <a:ext cx="1066949" cy="905001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02695"/>
            <a:ext cx="1143160" cy="990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644" y="620688"/>
            <a:ext cx="626469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КАЙДЗЕН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725144"/>
            <a:ext cx="7776864" cy="83099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Японская философия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– 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непрерывного совершенствования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и улучшения процессов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/>
        </p:nvSpPr>
        <p:spPr>
          <a:xfrm>
            <a:off x="642909" y="5483209"/>
            <a:ext cx="82296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t>          </a:t>
            </a:r>
            <a:br/>
            <a:endParaRPr/>
          </a:p>
        </p:txBody>
      </p:sp>
      <p:graphicFrame>
        <p:nvGraphicFramePr>
          <p:cNvPr id="137" name="Таблица 14"/>
          <p:cNvGraphicFramePr/>
          <p:nvPr>
            <p:extLst>
              <p:ext uri="{D42A27DB-BD31-4B8C-83A1-F6EECF244321}">
                <p14:modId xmlns="" xmlns:p14="http://schemas.microsoft.com/office/powerpoint/2010/main" val="145348557"/>
              </p:ext>
            </p:extLst>
          </p:nvPr>
        </p:nvGraphicFramePr>
        <p:xfrm>
          <a:off x="179512" y="1769705"/>
          <a:ext cx="8571386" cy="237937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480505"/>
                <a:gridCol w="1604199"/>
                <a:gridCol w="3804254"/>
                <a:gridCol w="2682428"/>
              </a:tblGrid>
              <a:tr h="1221711"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</a:p>
                  </a:txBody>
                  <a:tcPr marL="0" marR="0" marT="0" marB="0" anchor="ctr" horzOverflow="overflow">
                    <a:lnB w="12700">
                      <a:solidFill>
                        <a:schemeClr val="accent3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400">
                          <a:solidFill>
                            <a:schemeClr val="bg1"/>
                          </a:solidFill>
                        </a:rPr>
                        <a:t>Период  обучения</a:t>
                      </a:r>
                    </a:p>
                  </a:txBody>
                  <a:tcPr marL="0" marR="0" marT="0" marB="0" anchor="ctr" horzOverflow="overflow">
                    <a:lnB w="12700">
                      <a:solidFill>
                        <a:schemeClr val="accent3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4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проводившая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</a:t>
                      </a:r>
                      <a:endParaRPr sz="14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B w="12700">
                      <a:solidFill>
                        <a:schemeClr val="accent3"/>
                      </a:solidFill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/>
                      </a:pPr>
                      <a:r>
                        <a:rPr sz="14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Категория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4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персонала</a:t>
                      </a:r>
                      <a:endParaRPr sz="14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B w="12700">
                      <a:solidFill>
                        <a:schemeClr val="accent3"/>
                      </a:solidFill>
                    </a:lnB>
                    <a:solidFill>
                      <a:srgbClr val="8EB4E3"/>
                    </a:solidFill>
                  </a:tcPr>
                </a:tc>
              </a:tr>
              <a:tr h="115766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26.02.2018г-27.02.</a:t>
                      </a:r>
                      <a:r>
                        <a:rPr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.2018гг</a:t>
                      </a:r>
                      <a:r>
                        <a:rPr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Институт</a:t>
                      </a:r>
                      <a:r>
                        <a:rPr lang="ru-RU" sz="14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экономики, управления и социальных отношений РФ г.Москва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endParaRPr lang="ru-RU" sz="140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>
                        <a:defRPr sz="1800"/>
                      </a:pPr>
                      <a:r>
                        <a:rPr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sz="14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Заведующ</a:t>
                      </a:r>
                      <a:r>
                        <a:rPr lang="ru-RU" sz="14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ая</a:t>
                      </a:r>
                      <a:r>
                        <a:rPr lang="ru-RU"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взрослой </a:t>
                      </a:r>
                      <a:r>
                        <a:rPr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поликлиникой</a:t>
                      </a:r>
                      <a:r>
                        <a:rPr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  <p:sp>
        <p:nvSpPr>
          <p:cNvPr id="138" name="TextBox 28"/>
          <p:cNvSpPr txBox="1"/>
          <p:nvPr/>
        </p:nvSpPr>
        <p:spPr>
          <a:xfrm>
            <a:off x="1970263" y="316830"/>
            <a:ext cx="678661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>
              <a:defRPr sz="20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ОБУЧЕНИЕ  В  РАМКАХ ПРОЕКТА </a:t>
            </a:r>
          </a:p>
        </p:txBody>
      </p:sp>
      <p:sp>
        <p:nvSpPr>
          <p:cNvPr id="139" name="Прямоугольник 35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/>
        </p:nvSpPr>
        <p:spPr>
          <a:xfrm>
            <a:off x="642909" y="5483209"/>
            <a:ext cx="822960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b="1">
                <a:solidFill>
                  <a:srgbClr val="C00000"/>
                </a:solidFill>
              </a:defRPr>
            </a:pPr>
            <a:r>
              <a:rPr dirty="0"/>
              <a:t>          </a:t>
            </a:r>
            <a:br>
              <a:rPr dirty="0"/>
            </a:b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7115" y="901171"/>
            <a:ext cx="6552728" cy="954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Стадии реализации проекта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7115" y="5595982"/>
            <a:ext cx="6552728" cy="11387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Закрепление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результатов и закрытие проекта </a:t>
            </a: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Проведение корректирующих действий </a:t>
            </a: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Стандартизация проекта 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7115" y="1978143"/>
            <a:ext cx="6552728" cy="17543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открытие </a:t>
            </a: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проекта</a:t>
            </a:r>
          </a:p>
          <a:p>
            <a:pPr marL="171450" marR="0" indent="-1714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утверждение рабочей документации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проекту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Обучение сотрудников основам бережливого производства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7115" y="3804139"/>
            <a:ext cx="6552728" cy="9541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Диагностика и целевое состояние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текущего состояния</a:t>
            </a:r>
            <a:endParaRPr kumimoji="0" lang="ru-RU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7115" y="4834026"/>
            <a:ext cx="6552728" cy="646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улучшений </a:t>
            </a:r>
            <a:endParaRPr kumimoji="0" lang="ru-RU" sz="20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6607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9985" y="722992"/>
            <a:ext cx="5976664" cy="646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Основные направления проектов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9377" y="1477393"/>
            <a:ext cx="5976664" cy="11695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Организация работы регистратуры, сокращение времени ожидания в регистратуре.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Оптимизация работы электронной предварительной записи</a:t>
            </a:r>
            <a:r>
              <a:rPr kumimoji="0" lang="ru-RU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9377" y="2705407"/>
            <a:ext cx="5976664" cy="10464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работы процедурного кабинета, сокращение времени ожидания в процедурном кабинете.</a:t>
            </a:r>
            <a:endParaRPr kumimoji="0" lang="ru-RU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ea typeface="+mj-ea"/>
              <a:cs typeface="Times New Roman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9377" y="3694095"/>
            <a:ext cx="5976664" cy="11695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ea typeface="+mj-ea"/>
                <a:cs typeface="Times New Roman" pitchFamily="18" charset="0"/>
                <a:sym typeface="Calibri"/>
              </a:rPr>
              <a:t>Организация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 в кабинете терапевта и рациональное распределение функциональных обязанностей врачом 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средним медицинским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персоналом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858933" y="1695338"/>
            <a:ext cx="688731" cy="733659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786925" y="2780927"/>
            <a:ext cx="688731" cy="733659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825272" y="3861048"/>
            <a:ext cx="688731" cy="733659"/>
          </a:xfrm>
          <a:prstGeom prst="flowChartDecision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7864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9"/>
          <p:cNvSpPr/>
          <p:nvPr/>
        </p:nvSpPr>
        <p:spPr>
          <a:xfrm>
            <a:off x="8929685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1" name="Прямоугольник 10"/>
          <p:cNvSpPr/>
          <p:nvPr/>
        </p:nvSpPr>
        <p:spPr>
          <a:xfrm>
            <a:off x="8715403" y="0"/>
            <a:ext cx="214315" cy="6858000"/>
          </a:xfrm>
          <a:prstGeom prst="rect">
            <a:avLst/>
          </a:prstGeom>
          <a:solidFill>
            <a:srgbClr val="558E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111" y="69269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Целью </a:t>
            </a:r>
            <a:r>
              <a:rPr lang="ru-RU" dirty="0"/>
              <a:t>проектов являются повышение удовлетворенности пациентов доступностью и качеством медицинской помощи, эффективное использование ресурсов системы здравоохранения за счет оптимизации процессов устранения потерь: перераспределение нагрузки между врачами  и средним медицинским </a:t>
            </a:r>
            <a:r>
              <a:rPr lang="ru-RU" dirty="0" smtClean="0"/>
              <a:t>персоналом, </a:t>
            </a:r>
            <a:r>
              <a:rPr lang="ru-RU" dirty="0"/>
              <a:t>переход на электронный документооборот, сокращение бумажной документации</a:t>
            </a:r>
            <a:r>
              <a:rPr lang="ru-RU" dirty="0" smtClean="0"/>
              <a:t>, </a:t>
            </a:r>
            <a:r>
              <a:rPr lang="ru-RU" dirty="0"/>
              <a:t>новый облик </a:t>
            </a:r>
            <a:r>
              <a:rPr lang="ru-RU" dirty="0" smtClean="0"/>
              <a:t>поликлиники.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/>
              <a:t>Для реализации проектов была создана рабочая группа, в которой координатором   стал  Главный врач, руководителем  </a:t>
            </a:r>
            <a:r>
              <a:rPr lang="ru-RU" dirty="0" smtClean="0"/>
              <a:t>проекта - заведующая поликлиникой, </a:t>
            </a:r>
            <a:r>
              <a:rPr lang="ru-RU" dirty="0"/>
              <a:t>членами рабочей  группы </a:t>
            </a:r>
            <a:r>
              <a:rPr lang="ru-RU" dirty="0" smtClean="0"/>
              <a:t>избраны зам.главврача по АПР,  заведующая  отделением, главная медсестра поликлиники, старшая сестра, специалист –оператор.</a:t>
            </a:r>
            <a:endParaRPr lang="ru-RU" dirty="0"/>
          </a:p>
          <a:p>
            <a:pPr algn="just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6099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1510</TotalTime>
  <Words>1704</Words>
  <Application>Microsoft Office PowerPoint</Application>
  <PresentationFormat>Экран (4:3)</PresentationFormat>
  <Paragraphs>264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БЫЛО</vt:lpstr>
      <vt:lpstr>Создание комфорта для обслуживания пациентов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pomPRAV</dc:creator>
  <cp:lastModifiedBy>Admin</cp:lastModifiedBy>
  <cp:revision>155</cp:revision>
  <dcterms:modified xsi:type="dcterms:W3CDTF">2022-02-22T20:30:55Z</dcterms:modified>
</cp:coreProperties>
</file>